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2"/>
  </p:notesMasterIdLst>
  <p:sldIdLst>
    <p:sldId id="256" r:id="rId2"/>
    <p:sldId id="257" r:id="rId3"/>
    <p:sldId id="258" r:id="rId4"/>
    <p:sldId id="259" r:id="rId5"/>
    <p:sldId id="260" r:id="rId6"/>
    <p:sldId id="261" r:id="rId7"/>
    <p:sldId id="262" r:id="rId8"/>
    <p:sldId id="281" r:id="rId9"/>
    <p:sldId id="263" r:id="rId10"/>
    <p:sldId id="282" r:id="rId11"/>
  </p:sldIdLst>
  <p:sldSz cx="12192000" cy="6858000"/>
  <p:notesSz cx="6858000" cy="9144000"/>
  <p:embeddedFontLst>
    <p:embeddedFont>
      <p:font typeface="Calibri" panose="020F0502020204030204" pitchFamily="34" charset="0"/>
      <p:regular r:id="rId13"/>
      <p:bold r:id="rId14"/>
      <p:italic r:id="rId15"/>
      <p:boldItalic r:id="rId16"/>
    </p:embeddedFont>
    <p:embeddedFont>
      <p:font typeface="Calibri Light" panose="020F0302020204030204" pitchFamily="34" charset="0"/>
      <p:regular r:id="rId17"/>
      <p:italic r:id="rId1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5" roundtripDataSignature="AMtx7mjtJtsN28jVyh2UjUU0yI+C2ggoR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027" autoAdjust="0"/>
  </p:normalViewPr>
  <p:slideViewPr>
    <p:cSldViewPr snapToGrid="0">
      <p:cViewPr>
        <p:scale>
          <a:sx n="100" d="100"/>
          <a:sy n="100" d="100"/>
        </p:scale>
        <p:origin x="954"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9"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35"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6208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b70580fdb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b70580fdb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Give an overview about the problem and what kind of solutions I am looking at</a:t>
            </a:r>
          </a:p>
          <a:p>
            <a:pPr marL="0" lvl="0" indent="0" algn="l" rtl="0">
              <a:spcBef>
                <a:spcPts val="0"/>
              </a:spcBef>
              <a:spcAft>
                <a:spcPts val="0"/>
              </a:spcAft>
              <a:buNone/>
            </a:pPr>
            <a:r>
              <a:rPr lang="en-US" dirty="0"/>
              <a:t>Briefly describe about the approaches and each adv/</a:t>
            </a:r>
            <a:r>
              <a:rPr lang="en-US" dirty="0" err="1"/>
              <a:t>disadv</a:t>
            </a:r>
            <a:r>
              <a:rPr lang="en-US" dirty="0"/>
              <a:t>.</a:t>
            </a:r>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b70580fdb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b70580fdb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292929"/>
                </a:solidFill>
                <a:effectLst/>
                <a:latin typeface="Calibri" panose="020F0502020204030204" pitchFamily="34" charset="0"/>
                <a:cs typeface="Calibri" panose="020F0502020204030204" pitchFamily="34" charset="0"/>
              </a:rPr>
              <a:t>The most traditional estimator is </a:t>
            </a:r>
            <a:r>
              <a:rPr lang="en-US" b="1" i="0" dirty="0">
                <a:solidFill>
                  <a:srgbClr val="292929"/>
                </a:solidFill>
                <a:effectLst/>
                <a:latin typeface="Calibri" panose="020F0502020204030204" pitchFamily="34" charset="0"/>
                <a:cs typeface="Calibri" panose="020F0502020204030204" pitchFamily="34" charset="0"/>
              </a:rPr>
              <a:t>mean-square error (MSE)</a:t>
            </a:r>
            <a:r>
              <a:rPr lang="en-US" b="0" i="0" dirty="0">
                <a:solidFill>
                  <a:srgbClr val="292929"/>
                </a:solidFill>
                <a:effectLst/>
                <a:latin typeface="Calibri" panose="020F0502020204030204" pitchFamily="34" charset="0"/>
                <a:cs typeface="Calibri" panose="020F0502020204030204" pitchFamily="34" charset="0"/>
              </a:rPr>
              <a:t>. MSE measures the average squared difference between the estimated values (predicted values) and the actual value (ground truth). So we just calculate squared differences pixel by pixel. But this works well only if we want to generate a picture with the best pixel colors conformity with the ground truth picture. Sometimes we want to concentrate on the structure or relief of the picture.</a:t>
            </a:r>
          </a:p>
          <a:p>
            <a:pPr algn="l"/>
            <a:r>
              <a:rPr lang="en-US" b="1" i="0" dirty="0">
                <a:solidFill>
                  <a:srgbClr val="292929"/>
                </a:solidFill>
                <a:effectLst/>
                <a:latin typeface="Calibri" panose="020F0502020204030204" pitchFamily="34" charset="0"/>
                <a:cs typeface="Calibri" panose="020F0502020204030204" pitchFamily="34" charset="0"/>
              </a:rPr>
              <a:t>PSNR (Peak Signal to Noise Ratio)</a:t>
            </a:r>
            <a:r>
              <a:rPr lang="en-US" b="0" i="0" dirty="0">
                <a:solidFill>
                  <a:srgbClr val="292929"/>
                </a:solidFill>
                <a:effectLst/>
                <a:latin typeface="Calibri" panose="020F0502020204030204" pitchFamily="34" charset="0"/>
                <a:cs typeface="Calibri" panose="020F0502020204030204" pitchFamily="34" charset="0"/>
              </a:rPr>
              <a:t> is the second traditional estimator. To use this estimator we must transform all values of pixel representation to bit form. If we have 8-bit pixels, then the values of the pixel channels must be from 0 to 255. By the way, the red, green, blue or RGB color model fits best for the PSNR. PSNR shows a ratio between the maximum possible power of a signal and the power of corrupting noise that affects the fidelity of its representation. PSNR is often used to control the quality of digital signal transmission.</a:t>
            </a:r>
          </a:p>
          <a:p>
            <a:pPr algn="l"/>
            <a:r>
              <a:rPr lang="en-US" b="0" i="0" dirty="0">
                <a:solidFill>
                  <a:srgbClr val="292929"/>
                </a:solidFill>
                <a:effectLst/>
                <a:latin typeface="Calibri" panose="020F0502020204030204" pitchFamily="34" charset="0"/>
                <a:cs typeface="Calibri" panose="020F0502020204030204" pitchFamily="34" charset="0"/>
              </a:rPr>
              <a:t>But PSNR is a variation of the MSE and still concentrates on pixel-by-pixel comparison. Let’s consider </a:t>
            </a:r>
            <a:r>
              <a:rPr lang="en-US" b="1" i="0" dirty="0">
                <a:solidFill>
                  <a:srgbClr val="292929"/>
                </a:solidFill>
                <a:effectLst/>
                <a:latin typeface="Calibri" panose="020F0502020204030204" pitchFamily="34" charset="0"/>
                <a:cs typeface="Calibri" panose="020F0502020204030204" pitchFamily="34" charset="0"/>
              </a:rPr>
              <a:t>the structural similarity method (SSIM)</a:t>
            </a:r>
            <a:r>
              <a:rPr lang="en-US" b="0" i="0" dirty="0">
                <a:solidFill>
                  <a:srgbClr val="292929"/>
                </a:solidFill>
                <a:effectLst/>
                <a:latin typeface="Calibri" panose="020F0502020204030204" pitchFamily="34" charset="0"/>
                <a:cs typeface="Calibri" panose="020F0502020204030204" pitchFamily="34" charset="0"/>
              </a:rPr>
              <a:t>. SSIM is correlated with the quality and </a:t>
            </a:r>
            <a:r>
              <a:rPr lang="en-US" b="0" i="1" dirty="0">
                <a:solidFill>
                  <a:srgbClr val="292929"/>
                </a:solidFill>
                <a:effectLst/>
                <a:latin typeface="Calibri" panose="020F0502020204030204" pitchFamily="34" charset="0"/>
                <a:cs typeface="Calibri" panose="020F0502020204030204" pitchFamily="34" charset="0"/>
              </a:rPr>
              <a:t>perception of the human </a:t>
            </a:r>
            <a:r>
              <a:rPr lang="en-US" b="0" i="0" dirty="0">
                <a:solidFill>
                  <a:srgbClr val="292929"/>
                </a:solidFill>
                <a:effectLst/>
                <a:latin typeface="Calibri" panose="020F0502020204030204" pitchFamily="34" charset="0"/>
                <a:cs typeface="Calibri" panose="020F0502020204030204" pitchFamily="34" charset="0"/>
              </a:rPr>
              <a:t>visual system (HVS color model). Instead of using traditional error summation methods, the SSIM models image distortion as a combination of three factors that are loss of correlation/</a:t>
            </a:r>
            <a:r>
              <a:rPr lang="en-US" b="0" i="0" u="sng" dirty="0">
                <a:solidFill>
                  <a:srgbClr val="292929"/>
                </a:solidFill>
                <a:effectLst/>
                <a:latin typeface="Calibri" panose="020F0502020204030204" pitchFamily="34" charset="0"/>
                <a:cs typeface="Calibri" panose="020F0502020204030204" pitchFamily="34" charset="0"/>
              </a:rPr>
              <a:t>structure</a:t>
            </a:r>
            <a:r>
              <a:rPr lang="en-US" b="0" i="0" dirty="0">
                <a:solidFill>
                  <a:srgbClr val="292929"/>
                </a:solidFill>
                <a:effectLst/>
                <a:latin typeface="Calibri" panose="020F0502020204030204" pitchFamily="34" charset="0"/>
                <a:cs typeface="Calibri" panose="020F0502020204030204" pitchFamily="34" charset="0"/>
              </a:rPr>
              <a:t>, </a:t>
            </a:r>
            <a:r>
              <a:rPr lang="en-US" b="0" i="0" u="sng" dirty="0">
                <a:solidFill>
                  <a:srgbClr val="292929"/>
                </a:solidFill>
                <a:effectLst/>
                <a:latin typeface="Calibri" panose="020F0502020204030204" pitchFamily="34" charset="0"/>
                <a:cs typeface="Calibri" panose="020F0502020204030204" pitchFamily="34" charset="0"/>
              </a:rPr>
              <a:t>luminance</a:t>
            </a:r>
            <a:r>
              <a:rPr lang="en-US" b="0" i="0" dirty="0">
                <a:solidFill>
                  <a:srgbClr val="292929"/>
                </a:solidFill>
                <a:effectLst/>
                <a:latin typeface="Calibri" panose="020F0502020204030204" pitchFamily="34" charset="0"/>
                <a:cs typeface="Calibri" panose="020F0502020204030204" pitchFamily="34" charset="0"/>
              </a:rPr>
              <a:t> distortion, and </a:t>
            </a:r>
            <a:r>
              <a:rPr lang="en-US" b="0" i="0" u="sng" dirty="0">
                <a:solidFill>
                  <a:srgbClr val="292929"/>
                </a:solidFill>
                <a:effectLst/>
                <a:latin typeface="Calibri" panose="020F0502020204030204" pitchFamily="34" charset="0"/>
                <a:cs typeface="Calibri" panose="020F0502020204030204" pitchFamily="34" charset="0"/>
              </a:rPr>
              <a:t>contrast</a:t>
            </a:r>
            <a:r>
              <a:rPr lang="en-US" b="0" i="0" dirty="0">
                <a:solidFill>
                  <a:srgbClr val="292929"/>
                </a:solidFill>
                <a:effectLst/>
                <a:latin typeface="Calibri" panose="020F0502020204030204" pitchFamily="34" charset="0"/>
                <a:cs typeface="Calibri" panose="020F0502020204030204" pitchFamily="34" charset="0"/>
              </a:rPr>
              <a:t> distortion.</a:t>
            </a: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b70580fdb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b70580fdb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b70580fdb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b70580fdb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b70580fdba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b70580fdb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latin typeface="Calibri" panose="020F0502020204030204" pitchFamily="34" charset="0"/>
                <a:cs typeface="Calibri" panose="020F0502020204030204" pitchFamily="34" charset="0"/>
              </a:rPr>
              <a:t>Autoencoder: </a:t>
            </a:r>
            <a:r>
              <a:rPr lang="en-US" sz="1800" b="0" i="0" dirty="0">
                <a:solidFill>
                  <a:srgbClr val="000000"/>
                </a:solidFill>
                <a:effectLst/>
                <a:latin typeface="Calibri" panose="020F0502020204030204" pitchFamily="34" charset="0"/>
                <a:cs typeface="Calibri" panose="020F0502020204030204" pitchFamily="34" charset="0"/>
              </a:rPr>
              <a:t>Autoencoders consist of two main components, convolutional layers as encoder, and deconvolutional layers as decoder. They have been commonly used for feature learning and dimensionality reduction, generative modeling, denoising, generating sparse representations, anomaly detection</a:t>
            </a:r>
            <a:r>
              <a:rPr lang="en-US" sz="3200" dirty="0">
                <a:latin typeface="Calibri" panose="020F0502020204030204" pitchFamily="34" charset="0"/>
                <a:cs typeface="Calibri" panose="020F0502020204030204" pitchFamily="34" charset="0"/>
              </a:rPr>
              <a:t> </a:t>
            </a:r>
            <a:r>
              <a:rPr lang="en-US" sz="1800" b="0" i="0" dirty="0">
                <a:solidFill>
                  <a:srgbClr val="000000"/>
                </a:solidFill>
                <a:effectLst/>
                <a:latin typeface="Calibri" panose="020F0502020204030204" pitchFamily="34" charset="0"/>
                <a:cs typeface="Calibri" panose="020F0502020204030204" pitchFamily="34" charset="0"/>
              </a:rPr>
              <a:t>. The reduced dimensions are referred to as the latent space, embedding, or simply as </a:t>
            </a:r>
            <a:r>
              <a:rPr lang="en-US" sz="1800" b="0" i="1" dirty="0">
                <a:solidFill>
                  <a:srgbClr val="000000"/>
                </a:solidFill>
                <a:effectLst/>
                <a:latin typeface="Calibri" panose="020F0502020204030204" pitchFamily="34" charset="0"/>
                <a:cs typeface="Calibri" panose="020F0502020204030204" pitchFamily="34" charset="0"/>
              </a:rPr>
              <a:t>z.</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b="1" dirty="0">
                <a:latin typeface="Calibri" panose="020F0502020204030204" pitchFamily="34" charset="0"/>
                <a:cs typeface="Calibri" panose="020F0502020204030204" pitchFamily="34" charset="0"/>
              </a:rPr>
              <a:t>Variational Autoencoder: </a:t>
            </a:r>
            <a:r>
              <a:rPr lang="en-US" dirty="0">
                <a:latin typeface="Calibri" panose="020F0502020204030204" pitchFamily="34" charset="0"/>
                <a:cs typeface="Calibri" panose="020F0502020204030204" pitchFamily="34" charset="0"/>
              </a:rPr>
              <a:t>In VAEs, the encoder generates a mean and variance of a Gaussian distribution per dimension instead of an embedding. The embedding is then sampled from those distributions to find N(mean=0,var^2=1). To prevent the model from setting the</a:t>
            </a:r>
          </a:p>
          <a:p>
            <a:pPr marL="0" lvl="0" indent="0" algn="l" rtl="0">
              <a:spcBef>
                <a:spcPts val="0"/>
              </a:spcBef>
              <a:spcAft>
                <a:spcPts val="0"/>
              </a:spcAft>
              <a:buNone/>
            </a:pPr>
            <a:r>
              <a:rPr lang="en-US" dirty="0">
                <a:latin typeface="Calibri" panose="020F0502020204030204" pitchFamily="34" charset="0"/>
                <a:cs typeface="Calibri" panose="020F0502020204030204" pitchFamily="34" charset="0"/>
              </a:rPr>
              <a:t>variance to 0 a regulatory loss based on </a:t>
            </a:r>
            <a:r>
              <a:rPr lang="en-US" dirty="0" err="1">
                <a:latin typeface="Calibri" panose="020F0502020204030204" pitchFamily="34" charset="0"/>
                <a:cs typeface="Calibri" panose="020F0502020204030204" pitchFamily="34" charset="0"/>
              </a:rPr>
              <a:t>Kullback-Liebler</a:t>
            </a:r>
            <a:r>
              <a:rPr lang="en-US" dirty="0">
                <a:latin typeface="Calibri" panose="020F0502020204030204" pitchFamily="34" charset="0"/>
                <a:cs typeface="Calibri" panose="020F0502020204030204" pitchFamily="34" charset="0"/>
              </a:rPr>
              <a:t> (KL) divergence is used. </a:t>
            </a:r>
            <a:r>
              <a:rPr lang="en-US" b="1" dirty="0">
                <a:latin typeface="Calibri" panose="020F0502020204030204" pitchFamily="34" charset="0"/>
                <a:cs typeface="Calibri" panose="020F0502020204030204" pitchFamily="34" charset="0"/>
              </a:rPr>
              <a:t>KL divergence</a:t>
            </a:r>
            <a:r>
              <a:rPr lang="en-US" dirty="0">
                <a:latin typeface="Calibri" panose="020F0502020204030204" pitchFamily="34" charset="0"/>
                <a:cs typeface="Calibri" panose="020F0502020204030204" pitchFamily="34" charset="0"/>
              </a:rPr>
              <a:t> is simply an extension of Entropy measure to find dissimilarity between two probability distributions. </a:t>
            </a:r>
          </a:p>
          <a:p>
            <a:pPr marL="0" lvl="0" indent="0" algn="l" rtl="0">
              <a:spcBef>
                <a:spcPts val="0"/>
              </a:spcBef>
              <a:spcAft>
                <a:spcPts val="0"/>
              </a:spcAft>
              <a:buNone/>
            </a:pPr>
            <a:r>
              <a:rPr lang="en-US" dirty="0">
                <a:latin typeface="Calibri" panose="020F0502020204030204" pitchFamily="34" charset="0"/>
                <a:cs typeface="Calibri" panose="020F0502020204030204" pitchFamily="34" charset="0"/>
              </a:rPr>
              <a:t>This is a regulatory loss which is calculated between the generated Gaussian distributions and a Gaussian with </a:t>
            </a:r>
            <a:r>
              <a:rPr lang="en-US" b="1" dirty="0">
                <a:latin typeface="Calibri" panose="020F0502020204030204" pitchFamily="34" charset="0"/>
                <a:cs typeface="Calibri" panose="020F0502020204030204" pitchFamily="34" charset="0"/>
              </a:rPr>
              <a:t>mean 0 and variance 1</a:t>
            </a:r>
            <a:r>
              <a:rPr lang="en-US" dirty="0">
                <a:latin typeface="Calibri" panose="020F0502020204030204" pitchFamily="34" charset="0"/>
                <a:cs typeface="Calibri" panose="020F0502020204030204" pitchFamily="34" charset="0"/>
              </a:rPr>
              <a:t>. Through this the VAE is incentivized not only to create embeddings that contain information about the data, but that these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solidFill>
                  <a:srgbClr val="222222"/>
                </a:solidFill>
                <a:effectLst/>
                <a:latin typeface="Calibri" panose="020F0502020204030204" pitchFamily="34" charset="0"/>
                <a:cs typeface="Calibri" panose="020F0502020204030204" pitchFamily="34" charset="0"/>
              </a:rPr>
              <a:t>Jensen-Shannon Divergence: </a:t>
            </a:r>
            <a:r>
              <a:rPr lang="en-US" b="0" dirty="0">
                <a:solidFill>
                  <a:srgbClr val="222222"/>
                </a:solidFill>
                <a:effectLst/>
                <a:latin typeface="Calibri" panose="020F0502020204030204" pitchFamily="34" charset="0"/>
                <a:cs typeface="Calibri" panose="020F0502020204030204" pitchFamily="34" charset="0"/>
              </a:rPr>
              <a:t> Extension of KL divergence</a:t>
            </a:r>
            <a:endParaRPr lang="en-US" b="1" dirty="0">
              <a:solidFill>
                <a:srgbClr val="222222"/>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b="1" dirty="0">
                <a:latin typeface="Calibri" panose="020F0502020204030204" pitchFamily="34" charset="0"/>
                <a:cs typeface="Calibri" panose="020F0502020204030204" pitchFamily="34" charset="0"/>
              </a:rPr>
              <a:t>Element-wise Loss (in Computer vision - </a:t>
            </a:r>
            <a:r>
              <a:rPr lang="en-US" sz="1800" b="1" i="0" dirty="0">
                <a:solidFill>
                  <a:srgbClr val="000000"/>
                </a:solidFill>
                <a:effectLst/>
                <a:latin typeface="Calibri" panose="020F0502020204030204" pitchFamily="34" charset="0"/>
                <a:cs typeface="Calibri" panose="020F0502020204030204" pitchFamily="34" charset="0"/>
              </a:rPr>
              <a:t>pixel-wise loss</a:t>
            </a:r>
            <a:r>
              <a:rPr lang="en-US" b="1" dirty="0">
                <a:latin typeface="Calibri" panose="020F0502020204030204" pitchFamily="34" charset="0"/>
                <a:cs typeface="Calibri" panose="020F0502020204030204" pitchFamily="34" charset="0"/>
              </a:rPr>
              <a:t> ): </a:t>
            </a:r>
            <a:r>
              <a:rPr lang="en-US" sz="1800" b="0" i="0" dirty="0">
                <a:solidFill>
                  <a:srgbClr val="000000"/>
                </a:solidFill>
                <a:effectLst/>
                <a:latin typeface="Calibri" panose="020F0502020204030204" pitchFamily="34" charset="0"/>
                <a:cs typeface="Calibri" panose="020F0502020204030204" pitchFamily="34" charset="0"/>
              </a:rPr>
              <a:t>The difference between output and input is quantified by a loss function, if the goal of each output unit is to reconstruct </a:t>
            </a:r>
            <a:r>
              <a:rPr lang="en-US" sz="1800" b="0" i="0" u="sng" dirty="0">
                <a:solidFill>
                  <a:srgbClr val="000000"/>
                </a:solidFill>
                <a:effectLst/>
                <a:latin typeface="Calibri" panose="020F0502020204030204" pitchFamily="34" charset="0"/>
                <a:cs typeface="Calibri" panose="020F0502020204030204" pitchFamily="34" charset="0"/>
              </a:rPr>
              <a:t>exactly</a:t>
            </a:r>
            <a:r>
              <a:rPr lang="en-US" sz="1800" b="0" i="0" dirty="0">
                <a:solidFill>
                  <a:srgbClr val="000000"/>
                </a:solidFill>
                <a:effectLst/>
                <a:latin typeface="Calibri" panose="020F0502020204030204" pitchFamily="34" charset="0"/>
                <a:cs typeface="Calibri" panose="020F0502020204030204" pitchFamily="34" charset="0"/>
              </a:rPr>
              <a:t> the corresponding target, is known as element-wise loss.</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Eg</a:t>
            </a:r>
            <a:r>
              <a:rPr lang="en-US" sz="1800" dirty="0">
                <a:latin typeface="Calibri" panose="020F0502020204030204" pitchFamily="34" charset="0"/>
                <a:cs typeface="Calibri" panose="020F0502020204030204" pitchFamily="34" charset="0"/>
              </a:rPr>
              <a:t>: </a:t>
            </a:r>
            <a:r>
              <a:rPr lang="en-US" sz="1800" b="0" i="0" dirty="0">
                <a:solidFill>
                  <a:srgbClr val="000000"/>
                </a:solidFill>
                <a:effectLst/>
                <a:latin typeface="Calibri" panose="020F0502020204030204" pitchFamily="34" charset="0"/>
                <a:cs typeface="Calibri" panose="020F0502020204030204" pitchFamily="34" charset="0"/>
              </a:rPr>
              <a:t>Mean Squared Error (MSE).</a:t>
            </a:r>
          </a:p>
          <a:p>
            <a:pPr marL="0" lvl="0" indent="0" algn="l" rtl="0">
              <a:spcBef>
                <a:spcPts val="0"/>
              </a:spcBef>
              <a:spcAft>
                <a:spcPts val="0"/>
              </a:spcAft>
              <a:buNone/>
            </a:pPr>
            <a:r>
              <a:rPr lang="en-US" sz="1800" b="0" i="0" dirty="0">
                <a:solidFill>
                  <a:srgbClr val="000000"/>
                </a:solidFill>
                <a:effectLst/>
                <a:latin typeface="Calibri" panose="020F0502020204030204" pitchFamily="34" charset="0"/>
                <a:cs typeface="Calibri" panose="020F0502020204030204" pitchFamily="34" charset="0"/>
              </a:rPr>
              <a:t>Problems: 1- doesn’t see the pattern but compare pixel-wise   2-  all elements are weighted equally although some may more important (</a:t>
            </a:r>
            <a:r>
              <a:rPr lang="en-US" sz="1800" b="0" i="0" dirty="0" err="1">
                <a:solidFill>
                  <a:srgbClr val="000000"/>
                </a:solidFill>
                <a:effectLst/>
                <a:latin typeface="Calibri" panose="020F0502020204030204" pitchFamily="34" charset="0"/>
                <a:cs typeface="Calibri" panose="020F0502020204030204" pitchFamily="34" charset="0"/>
              </a:rPr>
              <a:t>eg</a:t>
            </a:r>
            <a:r>
              <a:rPr lang="en-US" sz="1800" b="0" i="0" dirty="0">
                <a:solidFill>
                  <a:srgbClr val="000000"/>
                </a:solidFill>
                <a:effectLst/>
                <a:latin typeface="Calibri" panose="020F0502020204030204" pitchFamily="34" charset="0"/>
                <a:cs typeface="Calibri" panose="020F0502020204030204" pitchFamily="34" charset="0"/>
              </a:rPr>
              <a:t>: object detection tasks - missing an object)</a:t>
            </a:r>
          </a:p>
          <a:p>
            <a:pPr marL="0" lvl="0" indent="0" algn="l" rtl="0">
              <a:spcBef>
                <a:spcPts val="0"/>
              </a:spcBef>
              <a:spcAft>
                <a:spcPts val="0"/>
              </a:spcAft>
              <a:buNone/>
            </a:pPr>
            <a:endParaRPr lang="en-US" sz="1800" b="0" i="0" dirty="0">
              <a:solidFill>
                <a:srgbClr val="000000"/>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b="1" dirty="0">
                <a:latin typeface="Calibri" panose="020F0502020204030204" pitchFamily="34" charset="0"/>
                <a:cs typeface="Calibri" panose="020F0502020204030204" pitchFamily="34" charset="0"/>
              </a:rPr>
              <a:t>Perceptual loss: </a:t>
            </a:r>
            <a:r>
              <a:rPr lang="en-US" b="0" dirty="0">
                <a:latin typeface="Calibri" panose="020F0502020204030204" pitchFamily="34" charset="0"/>
                <a:cs typeface="Calibri" panose="020F0502020204030204" pitchFamily="34" charset="0"/>
              </a:rPr>
              <a:t>is calculated using the activations of an independent neural network, called the perceptual loss network</a:t>
            </a:r>
            <a:endParaRPr b="0" dirty="0">
              <a:latin typeface="Calibri" panose="020F0502020204030204" pitchFamily="34" charset="0"/>
              <a:cs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b70580fdba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b70580fdba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b70580fdba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b70580fdba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515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b70580fdb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b70580fdba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Calibri" panose="020F0502020204030204" pitchFamily="34" charset="0"/>
                <a:cs typeface="Calibri" panose="020F0502020204030204" pitchFamily="34" charset="0"/>
              </a:rPr>
              <a:t>UMAP is constructed from a theoretical framework based in Riemannian geometry and algebraic topology.</a:t>
            </a:r>
            <a:endParaRPr dirty="0">
              <a:latin typeface="Calibri" panose="020F0502020204030204" pitchFamily="34" charset="0"/>
              <a:cs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66323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32567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223820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72038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80879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004426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69722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74871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354108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346280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00816251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382678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1_DTW.ipynb" TargetMode="External"/><Relationship Id="rId10"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hyperlink" Target="2_DBPN_Geo_SR.ipynb" TargetMode="External"/><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3_PAE_VAE_VGG.ipynb" TargetMode="External"/><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hyperlink" Target="3_PAE_VAE_VGG.ipynb"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hyperlink" Target="4_Embeddings_P-VAE.ipynb" TargetMode="External"/><Relationship Id="rId3" Type="http://schemas.openxmlformats.org/officeDocument/2006/relationships/image" Target="../media/image25.png"/><Relationship Id="rId7" Type="http://schemas.openxmlformats.org/officeDocument/2006/relationships/hyperlink" Target="4_Embeddings_VAE.ipynb"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hyperlink" Target="4_Embeddings_VGG19bn.ipynb"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a:spLocks noGrp="1"/>
          </p:cNvSpPr>
          <p:nvPr>
            <p:ph type="ctrTitle"/>
          </p:nvPr>
        </p:nvSpPr>
        <p:spPr>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dirty="0"/>
              <a:t>Geological Image Retrieval</a:t>
            </a:r>
            <a:endParaRPr dirty="0"/>
          </a:p>
        </p:txBody>
      </p:sp>
      <p:sp>
        <p:nvSpPr>
          <p:cNvPr id="85" name="Google Shape;85;p1"/>
          <p:cNvSpPr txBox="1">
            <a:spLocks noGrp="1"/>
          </p:cNvSpPr>
          <p:nvPr>
            <p:ph type="subTitle" idx="1"/>
          </p:nvPr>
        </p:nvSpPr>
        <p:spPr>
          <a:xfrm>
            <a:off x="1380553" y="4441613"/>
            <a:ext cx="9228201" cy="164592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2400"/>
              <a:buNone/>
            </a:pPr>
            <a:r>
              <a:rPr lang="en-US" dirty="0"/>
              <a:t>Present by: Iman Zabett</a:t>
            </a:r>
            <a:endParaRPr dirty="0"/>
          </a:p>
        </p:txBody>
      </p:sp>
      <p:sp>
        <p:nvSpPr>
          <p:cNvPr id="3" name="Slide Number Placeholder 2">
            <a:extLst>
              <a:ext uri="{FF2B5EF4-FFF2-40B4-BE49-F238E27FC236}">
                <a16:creationId xmlns:a16="http://schemas.microsoft.com/office/drawing/2014/main" id="{7FDB6849-FE14-40F4-8E85-6D69E6A1910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a:spLocks noGrp="1"/>
          </p:cNvSpPr>
          <p:nvPr>
            <p:ph type="ctrTitle"/>
          </p:nvPr>
        </p:nvSpPr>
        <p:spPr>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dirty="0"/>
              <a:t>Thank you!</a:t>
            </a:r>
            <a:endParaRPr dirty="0"/>
          </a:p>
        </p:txBody>
      </p:sp>
      <p:sp>
        <p:nvSpPr>
          <p:cNvPr id="3" name="Slide Number Placeholder 2">
            <a:extLst>
              <a:ext uri="{FF2B5EF4-FFF2-40B4-BE49-F238E27FC236}">
                <a16:creationId xmlns:a16="http://schemas.microsoft.com/office/drawing/2014/main" id="{7FDB6849-FE14-40F4-8E85-6D69E6A1910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Tree>
    <p:extLst>
      <p:ext uri="{BB962C8B-B14F-4D97-AF65-F5344CB8AC3E}">
        <p14:creationId xmlns:p14="http://schemas.microsoft.com/office/powerpoint/2010/main" val="2873862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5" name="Picture 4">
            <a:extLst>
              <a:ext uri="{FF2B5EF4-FFF2-40B4-BE49-F238E27FC236}">
                <a16:creationId xmlns:a16="http://schemas.microsoft.com/office/drawing/2014/main" id="{6C6D9AF4-07C3-4BD4-B34F-908C1E7F85A9}"/>
              </a:ext>
            </a:extLst>
          </p:cNvPr>
          <p:cNvPicPr>
            <a:picLocks noChangeAspect="1"/>
          </p:cNvPicPr>
          <p:nvPr/>
        </p:nvPicPr>
        <p:blipFill>
          <a:blip r:embed="rId3"/>
          <a:stretch>
            <a:fillRect/>
          </a:stretch>
        </p:blipFill>
        <p:spPr>
          <a:xfrm>
            <a:off x="9845290" y="1144450"/>
            <a:ext cx="1993832" cy="5072743"/>
          </a:xfrm>
          <a:prstGeom prst="rect">
            <a:avLst/>
          </a:prstGeom>
        </p:spPr>
      </p:pic>
      <p:sp>
        <p:nvSpPr>
          <p:cNvPr id="90" name="Google Shape;90;gb70580fdba_0_5"/>
          <p:cNvSpPr txBox="1">
            <a:spLocks noGrp="1"/>
          </p:cNvSpPr>
          <p:nvPr>
            <p:ph type="title"/>
          </p:nvPr>
        </p:nvSpPr>
        <p:spPr>
          <a:xfrm>
            <a:off x="657224" y="499533"/>
            <a:ext cx="10772775" cy="1022748"/>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200" dirty="0"/>
              <a:t>Geological Image retrieval</a:t>
            </a:r>
            <a:br>
              <a:rPr lang="en-US" sz="3200" dirty="0"/>
            </a:br>
            <a:r>
              <a:rPr lang="en-US" sz="3200" dirty="0"/>
              <a:t>Approaches</a:t>
            </a:r>
            <a:endParaRPr sz="3200" dirty="0"/>
          </a:p>
        </p:txBody>
      </p:sp>
      <p:sp>
        <p:nvSpPr>
          <p:cNvPr id="91" name="Google Shape;91;gb70580fdba_0_5"/>
          <p:cNvSpPr txBox="1">
            <a:spLocks noGrp="1"/>
          </p:cNvSpPr>
          <p:nvPr>
            <p:ph idx="1"/>
          </p:nvPr>
        </p:nvSpPr>
        <p:spPr>
          <a:xfrm>
            <a:off x="838200" y="1522281"/>
            <a:ext cx="4392000" cy="4654544"/>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Clr>
                <a:schemeClr val="dk1"/>
              </a:buClr>
              <a:buSzPts val="1100"/>
              <a:buFont typeface="Arial"/>
              <a:buNone/>
            </a:pPr>
            <a:r>
              <a:rPr lang="en-US" sz="1200" dirty="0"/>
              <a:t>In the area of computer vision and data mining, image retrieval is one of the hot area. </a:t>
            </a:r>
            <a:r>
              <a:rPr lang="en-US" sz="1200" b="0" i="0" dirty="0">
                <a:solidFill>
                  <a:srgbClr val="292929"/>
                </a:solidFill>
                <a:effectLst/>
              </a:rPr>
              <a:t>We are given an image from the user. We have a large set of images available to us. We want to compute similar images to the given image. There are two main approaches to find similar images:</a:t>
            </a:r>
          </a:p>
          <a:p>
            <a:pPr marL="0" lvl="0" indent="0" algn="l" rtl="0">
              <a:spcBef>
                <a:spcPts val="1000"/>
              </a:spcBef>
              <a:spcAft>
                <a:spcPts val="0"/>
              </a:spcAft>
              <a:buClr>
                <a:schemeClr val="dk1"/>
              </a:buClr>
              <a:buSzPts val="1100"/>
              <a:buFont typeface="Arial"/>
              <a:buNone/>
            </a:pPr>
            <a:r>
              <a:rPr lang="en-US" sz="1200" dirty="0"/>
              <a:t>1- elastic matching of a time series, which is a method widely used in voice recognition and time series comparison.  </a:t>
            </a:r>
          </a:p>
          <a:p>
            <a:pPr marL="0" lvl="0" indent="0" algn="l" rtl="0">
              <a:spcBef>
                <a:spcPts val="1000"/>
              </a:spcBef>
              <a:spcAft>
                <a:spcPts val="0"/>
              </a:spcAft>
              <a:buClr>
                <a:schemeClr val="dk1"/>
              </a:buClr>
              <a:buSzPts val="1100"/>
              <a:buFont typeface="Arial"/>
              <a:buNone/>
            </a:pPr>
            <a:r>
              <a:rPr lang="en-US" sz="1200" dirty="0"/>
              <a:t>2- content-based image retrieval (CBIR) tools such as comparison of wavelets, Fourier analysis, or pattern recognition with neural networks. </a:t>
            </a:r>
          </a:p>
          <a:p>
            <a:pPr marL="0" lvl="0" indent="0" algn="l" rtl="0">
              <a:spcBef>
                <a:spcPts val="1000"/>
              </a:spcBef>
              <a:spcAft>
                <a:spcPts val="0"/>
              </a:spcAft>
              <a:buClr>
                <a:schemeClr val="dk1"/>
              </a:buClr>
              <a:buSzPts val="1100"/>
              <a:buFont typeface="Arial"/>
              <a:buNone/>
            </a:pPr>
            <a:r>
              <a:rPr lang="en-US" sz="1200" dirty="0"/>
              <a:t>However, these methods cause a loss of a lot of the image information, or need an extensive training similar to the neural networks.</a:t>
            </a:r>
          </a:p>
          <a:p>
            <a:pPr marL="0" lvl="0" indent="0" algn="l" rtl="0">
              <a:spcBef>
                <a:spcPts val="1000"/>
              </a:spcBef>
              <a:spcAft>
                <a:spcPts val="0"/>
              </a:spcAft>
              <a:buClr>
                <a:schemeClr val="dk1"/>
              </a:buClr>
              <a:buSzPts val="1100"/>
              <a:buFont typeface="Arial"/>
              <a:buNone/>
            </a:pPr>
            <a:r>
              <a:rPr lang="en-US" sz="1200" dirty="0"/>
              <a:t>The most used method is the description-based image retrieval using metadata associated with the images, but in an unknown dataset, this method is not effective.</a:t>
            </a:r>
          </a:p>
          <a:p>
            <a:pPr marL="0" lvl="0" indent="0" algn="l" rtl="0">
              <a:spcBef>
                <a:spcPts val="1000"/>
              </a:spcBef>
              <a:spcAft>
                <a:spcPts val="0"/>
              </a:spcAft>
              <a:buClr>
                <a:schemeClr val="dk1"/>
              </a:buClr>
              <a:buSzPts val="1100"/>
              <a:buFont typeface="Arial"/>
              <a:buNone/>
            </a:pPr>
            <a:r>
              <a:rPr lang="en-US" sz="1200" dirty="0"/>
              <a:t>In this work, three methods have been used:</a:t>
            </a:r>
          </a:p>
          <a:p>
            <a:pPr marL="0" lvl="0" indent="0" algn="l" rtl="0">
              <a:spcBef>
                <a:spcPts val="1000"/>
              </a:spcBef>
              <a:spcAft>
                <a:spcPts val="0"/>
              </a:spcAft>
              <a:buClr>
                <a:schemeClr val="dk1"/>
              </a:buClr>
              <a:buSzPts val="1100"/>
              <a:buFont typeface="Arial"/>
              <a:buNone/>
            </a:pPr>
            <a:r>
              <a:rPr lang="en-US" sz="1200" dirty="0"/>
              <a:t>1- Unsupervised approach variational autoencoder (VAE)</a:t>
            </a:r>
          </a:p>
          <a:p>
            <a:pPr marL="0" lvl="0" indent="0" algn="l" rtl="0">
              <a:spcBef>
                <a:spcPts val="1000"/>
              </a:spcBef>
              <a:spcAft>
                <a:spcPts val="0"/>
              </a:spcAft>
              <a:buClr>
                <a:schemeClr val="dk1"/>
              </a:buClr>
              <a:buSzPts val="1100"/>
              <a:buFont typeface="Arial"/>
              <a:buNone/>
            </a:pPr>
            <a:r>
              <a:rPr lang="en-US" sz="1200" dirty="0"/>
              <a:t>2- Semi-supervised approach Perceptual VAE</a:t>
            </a:r>
          </a:p>
          <a:p>
            <a:pPr marL="0" lvl="0" indent="0" algn="l" rtl="0">
              <a:spcBef>
                <a:spcPts val="1000"/>
              </a:spcBef>
              <a:spcAft>
                <a:spcPts val="0"/>
              </a:spcAft>
              <a:buClr>
                <a:schemeClr val="dk1"/>
              </a:buClr>
              <a:buSzPts val="1100"/>
              <a:buFont typeface="Arial"/>
              <a:buNone/>
            </a:pPr>
            <a:r>
              <a:rPr lang="en-US" sz="1200" dirty="0"/>
              <a:t>3- Supervised approach of Transfer Learning with VGG network</a:t>
            </a:r>
          </a:p>
          <a:p>
            <a:pPr marL="0" lvl="0" indent="0" algn="l" rtl="0">
              <a:spcBef>
                <a:spcPts val="1000"/>
              </a:spcBef>
              <a:spcAft>
                <a:spcPts val="0"/>
              </a:spcAft>
              <a:buClr>
                <a:schemeClr val="dk1"/>
              </a:buClr>
              <a:buSzPts val="1100"/>
              <a:buFont typeface="Arial"/>
              <a:buNone/>
            </a:pPr>
            <a:endParaRPr sz="1200" dirty="0"/>
          </a:p>
          <a:p>
            <a:pPr marL="0" lvl="0" indent="0" algn="l" rtl="0">
              <a:spcBef>
                <a:spcPts val="1000"/>
              </a:spcBef>
              <a:spcAft>
                <a:spcPts val="0"/>
              </a:spcAft>
              <a:buNone/>
            </a:pPr>
            <a:endParaRPr sz="3100" dirty="0"/>
          </a:p>
        </p:txBody>
      </p:sp>
      <p:sp>
        <p:nvSpPr>
          <p:cNvPr id="3" name="Slide Number Placeholder 2">
            <a:extLst>
              <a:ext uri="{FF2B5EF4-FFF2-40B4-BE49-F238E27FC236}">
                <a16:creationId xmlns:a16="http://schemas.microsoft.com/office/drawing/2014/main" id="{D7F410B7-2442-461C-86D1-95A4BACCA31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
        <p:nvSpPr>
          <p:cNvPr id="6" name="TextBox 5">
            <a:extLst>
              <a:ext uri="{FF2B5EF4-FFF2-40B4-BE49-F238E27FC236}">
                <a16:creationId xmlns:a16="http://schemas.microsoft.com/office/drawing/2014/main" id="{D4634DD0-AE19-485F-A32C-170216369914}"/>
              </a:ext>
            </a:extLst>
          </p:cNvPr>
          <p:cNvSpPr txBox="1"/>
          <p:nvPr/>
        </p:nvSpPr>
        <p:spPr>
          <a:xfrm>
            <a:off x="9689266" y="6283656"/>
            <a:ext cx="1740733" cy="461665"/>
          </a:xfrm>
          <a:prstGeom prst="rect">
            <a:avLst/>
          </a:prstGeom>
          <a:noFill/>
        </p:spPr>
        <p:txBody>
          <a:bodyPr wrap="none" rtlCol="0">
            <a:spAutoFit/>
          </a:bodyPr>
          <a:lstStyle/>
          <a:p>
            <a:pPr algn="ctr"/>
            <a:r>
              <a:rPr lang="en-US" sz="1200" dirty="0"/>
              <a:t>Overview of Geo dataset </a:t>
            </a:r>
            <a:br>
              <a:rPr lang="en-US" sz="1200" dirty="0"/>
            </a:br>
            <a:r>
              <a:rPr lang="en-US" sz="1200" dirty="0"/>
              <a:t>with six classes</a:t>
            </a:r>
          </a:p>
        </p:txBody>
      </p:sp>
      <p:pic>
        <p:nvPicPr>
          <p:cNvPr id="1026" name="Picture 2" descr="Image for post">
            <a:extLst>
              <a:ext uri="{FF2B5EF4-FFF2-40B4-BE49-F238E27FC236}">
                <a16:creationId xmlns:a16="http://schemas.microsoft.com/office/drawing/2014/main" id="{A1BDBCBC-14D8-47F4-A36D-472CFD5AA3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2143" y="974566"/>
            <a:ext cx="3743547" cy="181139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3BB7F8C-3E55-4DBA-AFCE-9121566A935D}"/>
              </a:ext>
            </a:extLst>
          </p:cNvPr>
          <p:cNvSpPr txBox="1"/>
          <p:nvPr/>
        </p:nvSpPr>
        <p:spPr>
          <a:xfrm>
            <a:off x="6194751" y="2785960"/>
            <a:ext cx="2558329" cy="276999"/>
          </a:xfrm>
          <a:prstGeom prst="rect">
            <a:avLst/>
          </a:prstGeom>
          <a:noFill/>
        </p:spPr>
        <p:txBody>
          <a:bodyPr wrap="none" rtlCol="0">
            <a:spAutoFit/>
          </a:bodyPr>
          <a:lstStyle/>
          <a:p>
            <a:pPr algn="ctr"/>
            <a:r>
              <a:rPr lang="en-US" sz="1200" dirty="0"/>
              <a:t>Content-Based image retrieval schema</a:t>
            </a:r>
          </a:p>
        </p:txBody>
      </p:sp>
      <p:pic>
        <p:nvPicPr>
          <p:cNvPr id="9" name="Google Shape;92;gb70580fdba_0_5">
            <a:extLst>
              <a:ext uri="{FF2B5EF4-FFF2-40B4-BE49-F238E27FC236}">
                <a16:creationId xmlns:a16="http://schemas.microsoft.com/office/drawing/2014/main" id="{554F623C-F35A-41C8-A5C7-C0E12CA72B4F}"/>
              </a:ext>
            </a:extLst>
          </p:cNvPr>
          <p:cNvPicPr preferRelativeResize="0"/>
          <p:nvPr/>
        </p:nvPicPr>
        <p:blipFill>
          <a:blip r:embed="rId5">
            <a:alphaModFix/>
          </a:blip>
          <a:stretch>
            <a:fillRect/>
          </a:stretch>
        </p:blipFill>
        <p:spPr>
          <a:xfrm>
            <a:off x="5401437" y="3440117"/>
            <a:ext cx="4242776" cy="1340241"/>
          </a:xfrm>
          <a:prstGeom prst="rect">
            <a:avLst/>
          </a:prstGeom>
          <a:noFill/>
          <a:ln>
            <a:noFill/>
          </a:ln>
        </p:spPr>
      </p:pic>
      <p:pic>
        <p:nvPicPr>
          <p:cNvPr id="10" name="Google Shape;93;gb70580fdba_0_5">
            <a:extLst>
              <a:ext uri="{FF2B5EF4-FFF2-40B4-BE49-F238E27FC236}">
                <a16:creationId xmlns:a16="http://schemas.microsoft.com/office/drawing/2014/main" id="{2FA35D5A-804E-4B39-AF37-ADCB19002F2A}"/>
              </a:ext>
            </a:extLst>
          </p:cNvPr>
          <p:cNvPicPr preferRelativeResize="0"/>
          <p:nvPr/>
        </p:nvPicPr>
        <p:blipFill>
          <a:blip r:embed="rId6">
            <a:alphaModFix/>
          </a:blip>
          <a:stretch>
            <a:fillRect/>
          </a:stretch>
        </p:blipFill>
        <p:spPr>
          <a:xfrm>
            <a:off x="5397530" y="5012910"/>
            <a:ext cx="4246682" cy="139703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gb70580fdba_0_10"/>
          <p:cNvSpPr txBox="1">
            <a:spLocks noGrp="1"/>
          </p:cNvSpPr>
          <p:nvPr>
            <p:ph type="title"/>
          </p:nvPr>
        </p:nvSpPr>
        <p:spPr>
          <a:xfrm>
            <a:off x="657224" y="499533"/>
            <a:ext cx="10772775" cy="755514"/>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200" dirty="0"/>
              <a:t>Dynamic time warping (DTW)</a:t>
            </a:r>
            <a:endParaRPr sz="3200" dirty="0"/>
          </a:p>
        </p:txBody>
      </p:sp>
      <p:sp>
        <p:nvSpPr>
          <p:cNvPr id="100" name="Google Shape;100;gb70580fdba_0_10"/>
          <p:cNvSpPr txBox="1">
            <a:spLocks noGrp="1"/>
          </p:cNvSpPr>
          <p:nvPr>
            <p:ph idx="1"/>
          </p:nvPr>
        </p:nvSpPr>
        <p:spPr>
          <a:xfrm>
            <a:off x="751248" y="1608501"/>
            <a:ext cx="55965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sz="1200" b="1" dirty="0"/>
              <a:t>Dynamic time warping (DTW)* </a:t>
            </a:r>
            <a:r>
              <a:rPr lang="en-US" sz="1200" dirty="0"/>
              <a:t>is an elastic matching algorithm used in pattern</a:t>
            </a:r>
            <a:endParaRPr sz="1200" dirty="0"/>
          </a:p>
          <a:p>
            <a:pPr marL="0" lvl="0" indent="0" algn="l" rtl="0">
              <a:spcBef>
                <a:spcPts val="1000"/>
              </a:spcBef>
              <a:spcAft>
                <a:spcPts val="0"/>
              </a:spcAft>
              <a:buNone/>
            </a:pPr>
            <a:r>
              <a:rPr lang="en-US" sz="1200" dirty="0"/>
              <a:t>recognition. DTW finds the optimal warp path between two time series. DTW is used</a:t>
            </a:r>
            <a:endParaRPr sz="1200" dirty="0"/>
          </a:p>
          <a:p>
            <a:pPr marL="0" lvl="0" indent="0" algn="l" rtl="0">
              <a:spcBef>
                <a:spcPts val="1000"/>
              </a:spcBef>
              <a:spcAft>
                <a:spcPts val="0"/>
              </a:spcAft>
              <a:buNone/>
            </a:pPr>
            <a:r>
              <a:rPr lang="en-US" sz="1200" dirty="0"/>
              <a:t>as a distance metric, often implemented in speech recognition, data mining, robotics,</a:t>
            </a:r>
            <a:endParaRPr sz="1200" dirty="0"/>
          </a:p>
          <a:p>
            <a:pPr marL="0" lvl="0" indent="0" algn="l" rtl="0">
              <a:spcBef>
                <a:spcPts val="1000"/>
              </a:spcBef>
              <a:spcAft>
                <a:spcPts val="0"/>
              </a:spcAft>
              <a:buNone/>
            </a:pPr>
            <a:r>
              <a:rPr lang="en-US" sz="1200" dirty="0"/>
              <a:t>and in this case image similarity  </a:t>
            </a:r>
            <a:endParaRPr sz="1200" dirty="0"/>
          </a:p>
          <a:p>
            <a:pPr marL="0" lvl="0" indent="0" algn="l" rtl="0">
              <a:spcBef>
                <a:spcPts val="1000"/>
              </a:spcBef>
              <a:spcAft>
                <a:spcPts val="0"/>
              </a:spcAft>
              <a:buNone/>
            </a:pPr>
            <a:r>
              <a:rPr lang="en-US" sz="1200" dirty="0"/>
              <a:t>There are some advantages and disadvantages for this:</a:t>
            </a:r>
            <a:endParaRPr sz="1200" dirty="0"/>
          </a:p>
          <a:p>
            <a:pPr marL="457200" lvl="0" indent="-304800" algn="l" rtl="0">
              <a:spcBef>
                <a:spcPts val="1000"/>
              </a:spcBef>
              <a:spcAft>
                <a:spcPts val="0"/>
              </a:spcAft>
              <a:buSzPts val="1200"/>
              <a:buChar char="-"/>
            </a:pPr>
            <a:r>
              <a:rPr lang="en-US" sz="1200" dirty="0"/>
              <a:t>No need to use of any metadata </a:t>
            </a:r>
            <a:endParaRPr sz="1200" dirty="0"/>
          </a:p>
          <a:p>
            <a:pPr marL="457200" lvl="0" indent="-304800" algn="l" rtl="0">
              <a:spcBef>
                <a:spcPts val="0"/>
              </a:spcBef>
              <a:spcAft>
                <a:spcPts val="0"/>
              </a:spcAft>
              <a:buSzPts val="1200"/>
              <a:buChar char="-"/>
            </a:pPr>
            <a:r>
              <a:rPr lang="en-US" sz="1200" dirty="0"/>
              <a:t>No need to use concept-based image indexing  </a:t>
            </a:r>
            <a:endParaRPr sz="1200" dirty="0"/>
          </a:p>
          <a:p>
            <a:pPr marL="457200" lvl="0" indent="-304800" algn="l" rtl="0">
              <a:spcBef>
                <a:spcPts val="0"/>
              </a:spcBef>
              <a:spcAft>
                <a:spcPts val="0"/>
              </a:spcAft>
              <a:buSzPts val="1200"/>
              <a:buChar char="-"/>
            </a:pPr>
            <a:r>
              <a:rPr lang="en-US" sz="1200" dirty="0"/>
              <a:t>Time consuming</a:t>
            </a:r>
            <a:endParaRPr sz="1200" dirty="0"/>
          </a:p>
          <a:p>
            <a:pPr marL="457200" lvl="0" indent="-304800" algn="l" rtl="0">
              <a:spcBef>
                <a:spcPts val="0"/>
              </a:spcBef>
              <a:spcAft>
                <a:spcPts val="0"/>
              </a:spcAft>
              <a:buSzPts val="1200"/>
              <a:buChar char="-"/>
            </a:pPr>
            <a:r>
              <a:rPr lang="en-US" sz="1200" dirty="0"/>
              <a:t>not reproducible</a:t>
            </a:r>
            <a:endParaRPr sz="1200" dirty="0"/>
          </a:p>
          <a:p>
            <a:pPr marL="0" lvl="0" indent="0" algn="l" rtl="0">
              <a:spcBef>
                <a:spcPts val="1000"/>
              </a:spcBef>
              <a:spcAft>
                <a:spcPts val="0"/>
              </a:spcAft>
              <a:buNone/>
            </a:pPr>
            <a:r>
              <a:rPr lang="en-US" sz="1200" dirty="0"/>
              <a:t>Two methods for extracting data from image have been used. Quick method which is only extract slice of 3-CH matrix which dramatically reduced runtime of search through geo dataset (~ 13 min). And Exhaustive method which uses entire data (3-CH matrix) of images, which requires high amount of time to search through entire geo dataset (~ 1 hour). The images show the comparisons between 20 most similar images regarding to two methods and below shows the comparison between their 2-way plots for two sample image </a:t>
            </a:r>
            <a:r>
              <a:rPr lang="en-US" sz="1200" dirty="0" err="1"/>
              <a:t>w.r.t.</a:t>
            </a:r>
            <a:r>
              <a:rPr lang="en-US" sz="1200" dirty="0"/>
              <a:t> the query image (first image of the row)</a:t>
            </a:r>
          </a:p>
          <a:p>
            <a:pPr marL="0" lvl="0" indent="0" algn="l" rtl="0">
              <a:spcBef>
                <a:spcPts val="1000"/>
              </a:spcBef>
              <a:spcAft>
                <a:spcPts val="0"/>
              </a:spcAft>
              <a:buNone/>
            </a:pPr>
            <a:r>
              <a:rPr lang="en-US" sz="1400" b="1" dirty="0"/>
              <a:t>Other image Similarity Metrics using in this work:</a:t>
            </a:r>
            <a:endParaRPr sz="1100" b="1" dirty="0"/>
          </a:p>
          <a:p>
            <a:pPr marL="0" lvl="0" indent="0" algn="l" rtl="0">
              <a:spcBef>
                <a:spcPts val="1000"/>
              </a:spcBef>
              <a:spcAft>
                <a:spcPts val="0"/>
              </a:spcAft>
              <a:buNone/>
            </a:pPr>
            <a:r>
              <a:rPr lang="en-US" sz="1200" dirty="0"/>
              <a:t>- Peak Signal to Noise Ratio (</a:t>
            </a:r>
            <a:r>
              <a:rPr lang="en-US" sz="1200" b="1" dirty="0"/>
              <a:t>PSNR</a:t>
            </a:r>
            <a:r>
              <a:rPr lang="en-US" sz="1200" dirty="0"/>
              <a:t>)</a:t>
            </a:r>
          </a:p>
          <a:p>
            <a:pPr lvl="0" algn="l" rtl="0">
              <a:spcBef>
                <a:spcPts val="1000"/>
              </a:spcBef>
              <a:spcAft>
                <a:spcPts val="0"/>
              </a:spcAft>
              <a:buFontTx/>
              <a:buChar char="-"/>
            </a:pPr>
            <a:r>
              <a:rPr lang="en-US" sz="1200" dirty="0"/>
              <a:t>Structural </a:t>
            </a:r>
            <a:r>
              <a:rPr lang="en-US" sz="1200" dirty="0" err="1"/>
              <a:t>SImilarity</a:t>
            </a:r>
            <a:r>
              <a:rPr lang="en-US" sz="1200" dirty="0"/>
              <a:t> Method (</a:t>
            </a:r>
            <a:r>
              <a:rPr lang="en-US" sz="1200" b="1" dirty="0"/>
              <a:t>SSIM</a:t>
            </a:r>
            <a:r>
              <a:rPr lang="en-US" sz="1200" dirty="0"/>
              <a:t>)</a:t>
            </a:r>
          </a:p>
          <a:p>
            <a:pPr lvl="0" algn="l" rtl="0">
              <a:spcBef>
                <a:spcPts val="1000"/>
              </a:spcBef>
              <a:spcAft>
                <a:spcPts val="0"/>
              </a:spcAft>
              <a:buFontTx/>
              <a:buChar char="-"/>
            </a:pPr>
            <a:endParaRPr sz="1200" dirty="0"/>
          </a:p>
          <a:p>
            <a:pPr marL="0" lvl="0" indent="0" algn="l" rtl="0">
              <a:lnSpc>
                <a:spcPct val="100000"/>
              </a:lnSpc>
              <a:spcBef>
                <a:spcPts val="0"/>
              </a:spcBef>
              <a:spcAft>
                <a:spcPts val="0"/>
              </a:spcAft>
              <a:buNone/>
            </a:pPr>
            <a:r>
              <a:rPr lang="en-US" sz="1200" dirty="0">
                <a:solidFill>
                  <a:srgbClr val="111111"/>
                </a:solidFill>
                <a:highlight>
                  <a:srgbClr val="FFFFFF"/>
                </a:highlight>
                <a:ea typeface="Roboto"/>
                <a:cs typeface="Roboto"/>
                <a:sym typeface="Roboto"/>
              </a:rPr>
              <a:t>*Reference:</a:t>
            </a:r>
            <a:r>
              <a:rPr lang="en-US" sz="2300" dirty="0">
                <a:solidFill>
                  <a:srgbClr val="111111"/>
                </a:solidFill>
                <a:highlight>
                  <a:srgbClr val="FFFFFF"/>
                </a:highlight>
                <a:ea typeface="Roboto"/>
                <a:cs typeface="Roboto"/>
                <a:sym typeface="Roboto"/>
              </a:rPr>
              <a:t> </a:t>
            </a:r>
            <a:r>
              <a:rPr lang="en-US" sz="1000" dirty="0">
                <a:solidFill>
                  <a:srgbClr val="222222"/>
                </a:solidFill>
                <a:highlight>
                  <a:srgbClr val="FFFFFF"/>
                </a:highlight>
                <a:ea typeface="Arial"/>
                <a:cs typeface="Arial"/>
                <a:sym typeface="Arial"/>
              </a:rPr>
              <a:t>Lei, </a:t>
            </a:r>
            <a:r>
              <a:rPr lang="en-US" sz="1000" dirty="0" err="1">
                <a:solidFill>
                  <a:srgbClr val="222222"/>
                </a:solidFill>
                <a:highlight>
                  <a:srgbClr val="FFFFFF"/>
                </a:highlight>
                <a:ea typeface="Arial"/>
                <a:cs typeface="Arial"/>
                <a:sym typeface="Arial"/>
              </a:rPr>
              <a:t>Hansheng</a:t>
            </a:r>
            <a:r>
              <a:rPr lang="en-US" sz="1000" dirty="0">
                <a:solidFill>
                  <a:srgbClr val="222222"/>
                </a:solidFill>
                <a:highlight>
                  <a:srgbClr val="FFFFFF"/>
                </a:highlight>
                <a:ea typeface="Arial"/>
                <a:cs typeface="Arial"/>
                <a:sym typeface="Arial"/>
              </a:rPr>
              <a:t>, and </a:t>
            </a:r>
            <a:r>
              <a:rPr lang="en-US" sz="1000" dirty="0" err="1">
                <a:solidFill>
                  <a:srgbClr val="222222"/>
                </a:solidFill>
                <a:highlight>
                  <a:srgbClr val="FFFFFF"/>
                </a:highlight>
                <a:ea typeface="Arial"/>
                <a:cs typeface="Arial"/>
                <a:sym typeface="Arial"/>
              </a:rPr>
              <a:t>Venu</a:t>
            </a:r>
            <a:r>
              <a:rPr lang="en-US" sz="1000" dirty="0">
                <a:solidFill>
                  <a:srgbClr val="222222"/>
                </a:solidFill>
                <a:highlight>
                  <a:srgbClr val="FFFFFF"/>
                </a:highlight>
                <a:ea typeface="Arial"/>
                <a:cs typeface="Arial"/>
                <a:sym typeface="Arial"/>
              </a:rPr>
              <a:t> </a:t>
            </a:r>
            <a:r>
              <a:rPr lang="en-US" sz="1000" dirty="0" err="1">
                <a:solidFill>
                  <a:srgbClr val="222222"/>
                </a:solidFill>
                <a:highlight>
                  <a:srgbClr val="FFFFFF"/>
                </a:highlight>
                <a:ea typeface="Arial"/>
                <a:cs typeface="Arial"/>
                <a:sym typeface="Arial"/>
              </a:rPr>
              <a:t>Govindaraju</a:t>
            </a:r>
            <a:r>
              <a:rPr lang="en-US" sz="1000" dirty="0">
                <a:solidFill>
                  <a:srgbClr val="222222"/>
                </a:solidFill>
                <a:highlight>
                  <a:srgbClr val="FFFFFF"/>
                </a:highlight>
                <a:ea typeface="Arial"/>
                <a:cs typeface="Arial"/>
                <a:sym typeface="Arial"/>
              </a:rPr>
              <a:t>. "Direct image matching by dynamic warping." In </a:t>
            </a:r>
            <a:r>
              <a:rPr lang="en-US" sz="1000" i="1" dirty="0">
                <a:solidFill>
                  <a:srgbClr val="222222"/>
                </a:solidFill>
                <a:highlight>
                  <a:srgbClr val="FFFFFF"/>
                </a:highlight>
                <a:ea typeface="Arial"/>
                <a:cs typeface="Arial"/>
                <a:sym typeface="Arial"/>
              </a:rPr>
              <a:t>2004 Conference on Computer Vision and Pattern Recognition Workshop</a:t>
            </a:r>
            <a:r>
              <a:rPr lang="en-US" sz="1000" dirty="0">
                <a:solidFill>
                  <a:srgbClr val="222222"/>
                </a:solidFill>
                <a:highlight>
                  <a:srgbClr val="FFFFFF"/>
                </a:highlight>
                <a:ea typeface="Arial"/>
                <a:cs typeface="Arial"/>
                <a:sym typeface="Arial"/>
              </a:rPr>
              <a:t>, pp. 76-76. IEEE, 2004.</a:t>
            </a:r>
            <a:endParaRPr sz="1200" dirty="0"/>
          </a:p>
        </p:txBody>
      </p:sp>
      <p:pic>
        <p:nvPicPr>
          <p:cNvPr id="103" name="Google Shape;103;gb70580fdba_0_10"/>
          <p:cNvPicPr preferRelativeResize="0"/>
          <p:nvPr/>
        </p:nvPicPr>
        <p:blipFill>
          <a:blip r:embed="rId3">
            <a:alphaModFix/>
          </a:blip>
          <a:stretch>
            <a:fillRect/>
          </a:stretch>
        </p:blipFill>
        <p:spPr>
          <a:xfrm>
            <a:off x="9523372" y="286422"/>
            <a:ext cx="2192175" cy="968625"/>
          </a:xfrm>
          <a:prstGeom prst="rect">
            <a:avLst/>
          </a:prstGeom>
          <a:noFill/>
          <a:ln>
            <a:noFill/>
          </a:ln>
        </p:spPr>
      </p:pic>
      <p:sp>
        <p:nvSpPr>
          <p:cNvPr id="3" name="Slide Number Placeholder 2">
            <a:extLst>
              <a:ext uri="{FF2B5EF4-FFF2-40B4-BE49-F238E27FC236}">
                <a16:creationId xmlns:a16="http://schemas.microsoft.com/office/drawing/2014/main" id="{48380555-EE5B-4876-9DE4-00E6D010CD2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pic>
        <p:nvPicPr>
          <p:cNvPr id="4" name="Picture 3">
            <a:extLst>
              <a:ext uri="{FF2B5EF4-FFF2-40B4-BE49-F238E27FC236}">
                <a16:creationId xmlns:a16="http://schemas.microsoft.com/office/drawing/2014/main" id="{639C4EFD-4613-466A-B03A-43727308A82A}"/>
              </a:ext>
            </a:extLst>
          </p:cNvPr>
          <p:cNvPicPr>
            <a:picLocks noChangeAspect="1"/>
          </p:cNvPicPr>
          <p:nvPr/>
        </p:nvPicPr>
        <p:blipFill>
          <a:blip r:embed="rId4"/>
          <a:stretch>
            <a:fillRect/>
          </a:stretch>
        </p:blipFill>
        <p:spPr>
          <a:xfrm>
            <a:off x="6664339" y="3067569"/>
            <a:ext cx="5271972" cy="1311758"/>
          </a:xfrm>
          <a:prstGeom prst="rect">
            <a:avLst/>
          </a:prstGeom>
        </p:spPr>
      </p:pic>
      <p:sp>
        <p:nvSpPr>
          <p:cNvPr id="12" name="TextBox 11">
            <a:extLst>
              <a:ext uri="{FF2B5EF4-FFF2-40B4-BE49-F238E27FC236}">
                <a16:creationId xmlns:a16="http://schemas.microsoft.com/office/drawing/2014/main" id="{BA63DF6D-B2B1-43D9-BEF8-57079F1CD6C1}"/>
              </a:ext>
            </a:extLst>
          </p:cNvPr>
          <p:cNvSpPr txBox="1"/>
          <p:nvPr/>
        </p:nvSpPr>
        <p:spPr>
          <a:xfrm>
            <a:off x="5836573" y="681175"/>
            <a:ext cx="1579600" cy="369332"/>
          </a:xfrm>
          <a:prstGeom prst="rect">
            <a:avLst/>
          </a:prstGeom>
          <a:noFill/>
        </p:spPr>
        <p:txBody>
          <a:bodyPr wrap="none" rtlCol="0">
            <a:spAutoFit/>
          </a:bodyPr>
          <a:lstStyle/>
          <a:p>
            <a:r>
              <a:rPr lang="en-US" sz="1800" b="1" dirty="0">
                <a:solidFill>
                  <a:srgbClr val="0070C0"/>
                </a:solidFill>
                <a:hlinkClick r:id="rId5" action="ppaction://hlinkfile"/>
              </a:rPr>
              <a:t>Notebook DTW</a:t>
            </a:r>
            <a:endParaRPr lang="en-US" dirty="0"/>
          </a:p>
        </p:txBody>
      </p:sp>
      <p:pic>
        <p:nvPicPr>
          <p:cNvPr id="8" name="Picture 7">
            <a:extLst>
              <a:ext uri="{FF2B5EF4-FFF2-40B4-BE49-F238E27FC236}">
                <a16:creationId xmlns:a16="http://schemas.microsoft.com/office/drawing/2014/main" id="{70373257-8AB4-4C59-83C2-697287CFDAD2}"/>
              </a:ext>
            </a:extLst>
          </p:cNvPr>
          <p:cNvPicPr>
            <a:picLocks noChangeAspect="1"/>
          </p:cNvPicPr>
          <p:nvPr/>
        </p:nvPicPr>
        <p:blipFill>
          <a:blip r:embed="rId6"/>
          <a:stretch>
            <a:fillRect/>
          </a:stretch>
        </p:blipFill>
        <p:spPr>
          <a:xfrm>
            <a:off x="6657107" y="1608501"/>
            <a:ext cx="5271972" cy="1284005"/>
          </a:xfrm>
          <a:prstGeom prst="rect">
            <a:avLst/>
          </a:prstGeom>
        </p:spPr>
      </p:pic>
      <p:grpSp>
        <p:nvGrpSpPr>
          <p:cNvPr id="17" name="Group 16">
            <a:extLst>
              <a:ext uri="{FF2B5EF4-FFF2-40B4-BE49-F238E27FC236}">
                <a16:creationId xmlns:a16="http://schemas.microsoft.com/office/drawing/2014/main" id="{E68C4422-EC5B-40AE-94A8-AA8D4069018F}"/>
              </a:ext>
            </a:extLst>
          </p:cNvPr>
          <p:cNvGrpSpPr/>
          <p:nvPr/>
        </p:nvGrpSpPr>
        <p:grpSpPr>
          <a:xfrm>
            <a:off x="7495112" y="4485133"/>
            <a:ext cx="1468135" cy="2032625"/>
            <a:chOff x="6898474" y="4782609"/>
            <a:chExt cx="1160255" cy="1699067"/>
          </a:xfrm>
        </p:grpSpPr>
        <p:pic>
          <p:nvPicPr>
            <p:cNvPr id="6" name="Picture 5">
              <a:extLst>
                <a:ext uri="{FF2B5EF4-FFF2-40B4-BE49-F238E27FC236}">
                  <a16:creationId xmlns:a16="http://schemas.microsoft.com/office/drawing/2014/main" id="{2E61EA64-C14A-4CB9-8312-2977E367FE06}"/>
                </a:ext>
              </a:extLst>
            </p:cNvPr>
            <p:cNvPicPr>
              <a:picLocks noChangeAspect="1"/>
            </p:cNvPicPr>
            <p:nvPr/>
          </p:nvPicPr>
          <p:blipFill>
            <a:blip r:embed="rId7"/>
            <a:stretch>
              <a:fillRect/>
            </a:stretch>
          </p:blipFill>
          <p:spPr>
            <a:xfrm>
              <a:off x="6898474" y="5727979"/>
              <a:ext cx="1160255" cy="753697"/>
            </a:xfrm>
            <a:prstGeom prst="rect">
              <a:avLst/>
            </a:prstGeom>
          </p:spPr>
        </p:pic>
        <p:pic>
          <p:nvPicPr>
            <p:cNvPr id="10" name="Picture 9">
              <a:extLst>
                <a:ext uri="{FF2B5EF4-FFF2-40B4-BE49-F238E27FC236}">
                  <a16:creationId xmlns:a16="http://schemas.microsoft.com/office/drawing/2014/main" id="{6B6EE37F-EE0B-4E5E-9094-EDCFAF136C51}"/>
                </a:ext>
              </a:extLst>
            </p:cNvPr>
            <p:cNvPicPr>
              <a:picLocks noChangeAspect="1"/>
            </p:cNvPicPr>
            <p:nvPr/>
          </p:nvPicPr>
          <p:blipFill>
            <a:blip r:embed="rId8"/>
            <a:stretch>
              <a:fillRect/>
            </a:stretch>
          </p:blipFill>
          <p:spPr>
            <a:xfrm>
              <a:off x="6898474" y="4782609"/>
              <a:ext cx="1160255" cy="728677"/>
            </a:xfrm>
            <a:prstGeom prst="rect">
              <a:avLst/>
            </a:prstGeom>
          </p:spPr>
        </p:pic>
      </p:grpSp>
      <p:grpSp>
        <p:nvGrpSpPr>
          <p:cNvPr id="16" name="Group 15">
            <a:extLst>
              <a:ext uri="{FF2B5EF4-FFF2-40B4-BE49-F238E27FC236}">
                <a16:creationId xmlns:a16="http://schemas.microsoft.com/office/drawing/2014/main" id="{C29F7D30-E8E5-417F-A2A1-E19E7FF9CAEB}"/>
              </a:ext>
            </a:extLst>
          </p:cNvPr>
          <p:cNvGrpSpPr/>
          <p:nvPr/>
        </p:nvGrpSpPr>
        <p:grpSpPr>
          <a:xfrm>
            <a:off x="9303467" y="4485133"/>
            <a:ext cx="1468135" cy="2032625"/>
            <a:chOff x="8763926" y="4782609"/>
            <a:chExt cx="1160255" cy="1713605"/>
          </a:xfrm>
        </p:grpSpPr>
        <p:pic>
          <p:nvPicPr>
            <p:cNvPr id="13" name="Picture 12">
              <a:extLst>
                <a:ext uri="{FF2B5EF4-FFF2-40B4-BE49-F238E27FC236}">
                  <a16:creationId xmlns:a16="http://schemas.microsoft.com/office/drawing/2014/main" id="{611289BD-2E97-458B-BADF-FC58E224801C}"/>
                </a:ext>
              </a:extLst>
            </p:cNvPr>
            <p:cNvPicPr>
              <a:picLocks noChangeAspect="1"/>
            </p:cNvPicPr>
            <p:nvPr/>
          </p:nvPicPr>
          <p:blipFill>
            <a:blip r:embed="rId9"/>
            <a:stretch>
              <a:fillRect/>
            </a:stretch>
          </p:blipFill>
          <p:spPr>
            <a:xfrm>
              <a:off x="8763926" y="5727979"/>
              <a:ext cx="1160255" cy="768235"/>
            </a:xfrm>
            <a:prstGeom prst="rect">
              <a:avLst/>
            </a:prstGeom>
          </p:spPr>
        </p:pic>
        <p:pic>
          <p:nvPicPr>
            <p:cNvPr id="15" name="Picture 14">
              <a:extLst>
                <a:ext uri="{FF2B5EF4-FFF2-40B4-BE49-F238E27FC236}">
                  <a16:creationId xmlns:a16="http://schemas.microsoft.com/office/drawing/2014/main" id="{8A48BCFF-93EA-4B8F-82E5-74B1886521E2}"/>
                </a:ext>
              </a:extLst>
            </p:cNvPr>
            <p:cNvPicPr>
              <a:picLocks noChangeAspect="1"/>
            </p:cNvPicPr>
            <p:nvPr/>
          </p:nvPicPr>
          <p:blipFill>
            <a:blip r:embed="rId10"/>
            <a:stretch>
              <a:fillRect/>
            </a:stretch>
          </p:blipFill>
          <p:spPr>
            <a:xfrm>
              <a:off x="8763926" y="4782609"/>
              <a:ext cx="1160255" cy="770307"/>
            </a:xfrm>
            <a:prstGeom prst="rect">
              <a:avLst/>
            </a:prstGeom>
          </p:spPr>
        </p:pic>
      </p:grpSp>
      <p:sp>
        <p:nvSpPr>
          <p:cNvPr id="23" name="TextBox 22">
            <a:extLst>
              <a:ext uri="{FF2B5EF4-FFF2-40B4-BE49-F238E27FC236}">
                <a16:creationId xmlns:a16="http://schemas.microsoft.com/office/drawing/2014/main" id="{D634EB89-0D22-4B8B-92A3-86CF9BD58560}"/>
              </a:ext>
            </a:extLst>
          </p:cNvPr>
          <p:cNvSpPr txBox="1"/>
          <p:nvPr/>
        </p:nvSpPr>
        <p:spPr>
          <a:xfrm rot="16200000">
            <a:off x="6083168" y="2112003"/>
            <a:ext cx="870879" cy="276999"/>
          </a:xfrm>
          <a:prstGeom prst="rect">
            <a:avLst/>
          </a:prstGeom>
          <a:noFill/>
        </p:spPr>
        <p:txBody>
          <a:bodyPr wrap="none" rtlCol="0">
            <a:spAutoFit/>
          </a:bodyPr>
          <a:lstStyle/>
          <a:p>
            <a:r>
              <a:rPr lang="en-US" sz="1200" dirty="0"/>
              <a:t>Quick DTW</a:t>
            </a:r>
          </a:p>
        </p:txBody>
      </p:sp>
      <p:sp>
        <p:nvSpPr>
          <p:cNvPr id="24" name="TextBox 23">
            <a:extLst>
              <a:ext uri="{FF2B5EF4-FFF2-40B4-BE49-F238E27FC236}">
                <a16:creationId xmlns:a16="http://schemas.microsoft.com/office/drawing/2014/main" id="{8F80617E-53A1-4168-A54D-7D0F12FA1B71}"/>
              </a:ext>
            </a:extLst>
          </p:cNvPr>
          <p:cNvSpPr txBox="1"/>
          <p:nvPr/>
        </p:nvSpPr>
        <p:spPr>
          <a:xfrm rot="16200000">
            <a:off x="5932551" y="3584948"/>
            <a:ext cx="1172116" cy="276999"/>
          </a:xfrm>
          <a:prstGeom prst="rect">
            <a:avLst/>
          </a:prstGeom>
          <a:noFill/>
        </p:spPr>
        <p:txBody>
          <a:bodyPr wrap="none" rtlCol="0">
            <a:spAutoFit/>
          </a:bodyPr>
          <a:lstStyle/>
          <a:p>
            <a:r>
              <a:rPr lang="en-US" sz="1200" dirty="0"/>
              <a:t>Exhaustive DTW</a:t>
            </a:r>
          </a:p>
        </p:txBody>
      </p:sp>
      <p:sp>
        <p:nvSpPr>
          <p:cNvPr id="25" name="TextBox 24">
            <a:extLst>
              <a:ext uri="{FF2B5EF4-FFF2-40B4-BE49-F238E27FC236}">
                <a16:creationId xmlns:a16="http://schemas.microsoft.com/office/drawing/2014/main" id="{0AEDF571-8235-4DC4-A880-45CBEBB05918}"/>
              </a:ext>
            </a:extLst>
          </p:cNvPr>
          <p:cNvSpPr txBox="1"/>
          <p:nvPr/>
        </p:nvSpPr>
        <p:spPr>
          <a:xfrm>
            <a:off x="6440217" y="4760953"/>
            <a:ext cx="962123" cy="707886"/>
          </a:xfrm>
          <a:prstGeom prst="rect">
            <a:avLst/>
          </a:prstGeom>
          <a:noFill/>
        </p:spPr>
        <p:txBody>
          <a:bodyPr wrap="none" rtlCol="0">
            <a:spAutoFit/>
          </a:bodyPr>
          <a:lstStyle/>
          <a:p>
            <a:pPr algn="ctr"/>
            <a:r>
              <a:rPr lang="en-US" sz="1000" b="1" dirty="0"/>
              <a:t>Quick DTW</a:t>
            </a:r>
          </a:p>
          <a:p>
            <a:pPr algn="ctr"/>
            <a:r>
              <a:rPr lang="en-US" sz="1000" dirty="0"/>
              <a:t>For 9Q7VP and</a:t>
            </a:r>
          </a:p>
          <a:p>
            <a:pPr algn="ctr"/>
            <a:r>
              <a:rPr lang="en-US" sz="1000" dirty="0"/>
              <a:t>3JV51</a:t>
            </a:r>
          </a:p>
          <a:p>
            <a:pPr algn="ctr"/>
            <a:r>
              <a:rPr lang="en-US" sz="1000" dirty="0"/>
              <a:t>Query: 5POAU</a:t>
            </a:r>
          </a:p>
        </p:txBody>
      </p:sp>
      <p:sp>
        <p:nvSpPr>
          <p:cNvPr id="26" name="TextBox 25">
            <a:extLst>
              <a:ext uri="{FF2B5EF4-FFF2-40B4-BE49-F238E27FC236}">
                <a16:creationId xmlns:a16="http://schemas.microsoft.com/office/drawing/2014/main" id="{6D438E3B-0479-4BA2-B106-C45A46F3E357}"/>
              </a:ext>
            </a:extLst>
          </p:cNvPr>
          <p:cNvSpPr txBox="1"/>
          <p:nvPr/>
        </p:nvSpPr>
        <p:spPr>
          <a:xfrm>
            <a:off x="6420180" y="5753301"/>
            <a:ext cx="1002197" cy="707886"/>
          </a:xfrm>
          <a:prstGeom prst="rect">
            <a:avLst/>
          </a:prstGeom>
          <a:noFill/>
        </p:spPr>
        <p:txBody>
          <a:bodyPr wrap="none" rtlCol="0">
            <a:spAutoFit/>
          </a:bodyPr>
          <a:lstStyle/>
          <a:p>
            <a:pPr algn="ctr"/>
            <a:r>
              <a:rPr lang="en-US" sz="1000" b="1" dirty="0"/>
              <a:t>Exhaustive DTW</a:t>
            </a:r>
          </a:p>
          <a:p>
            <a:pPr algn="ctr"/>
            <a:r>
              <a:rPr lang="en-US" sz="1000" dirty="0"/>
              <a:t>For 9Q7VP and</a:t>
            </a:r>
          </a:p>
          <a:p>
            <a:pPr algn="ctr"/>
            <a:r>
              <a:rPr lang="en-US" sz="1000" dirty="0"/>
              <a:t>3JV51</a:t>
            </a:r>
          </a:p>
          <a:p>
            <a:pPr algn="ctr"/>
            <a:r>
              <a:rPr lang="en-US" sz="1000" dirty="0"/>
              <a:t>Query: 5POAU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gb70580fdba_0_15"/>
          <p:cNvSpPr txBox="1">
            <a:spLocks noGrp="1"/>
          </p:cNvSpPr>
          <p:nvPr>
            <p:ph type="title"/>
          </p:nvPr>
        </p:nvSpPr>
        <p:spPr>
          <a:xfrm>
            <a:off x="657224" y="499533"/>
            <a:ext cx="10772775" cy="869089"/>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200" dirty="0"/>
              <a:t>Super Resolution</a:t>
            </a:r>
            <a:br>
              <a:rPr lang="en-US" sz="3500" dirty="0"/>
            </a:br>
            <a:r>
              <a:rPr lang="en-US" sz="2400" dirty="0"/>
              <a:t>Deep Back-Projection Networks (DBPN) for Single Image Super-resolution</a:t>
            </a:r>
            <a:endParaRPr sz="2400" dirty="0"/>
          </a:p>
        </p:txBody>
      </p:sp>
      <p:sp>
        <p:nvSpPr>
          <p:cNvPr id="109" name="Google Shape;109;gb70580fdba_0_15"/>
          <p:cNvSpPr txBox="1">
            <a:spLocks noGrp="1"/>
          </p:cNvSpPr>
          <p:nvPr>
            <p:ph idx="1"/>
          </p:nvPr>
        </p:nvSpPr>
        <p:spPr>
          <a:xfrm>
            <a:off x="838200" y="1825625"/>
            <a:ext cx="57330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sz="1900" dirty="0"/>
              <a:t>Motivation:</a:t>
            </a:r>
            <a:endParaRPr sz="1900" dirty="0"/>
          </a:p>
          <a:p>
            <a:pPr marL="0" lvl="0" indent="0" algn="l" rtl="0">
              <a:spcBef>
                <a:spcPts val="1000"/>
              </a:spcBef>
              <a:spcAft>
                <a:spcPts val="0"/>
              </a:spcAft>
              <a:buClr>
                <a:schemeClr val="dk1"/>
              </a:buClr>
              <a:buSzPts val="1100"/>
              <a:buFont typeface="Arial"/>
              <a:buNone/>
            </a:pPr>
            <a:r>
              <a:rPr lang="en-US" sz="1000" dirty="0"/>
              <a:t>We have very low information of our experimental dataset. </a:t>
            </a:r>
            <a:endParaRPr sz="1000" dirty="0"/>
          </a:p>
          <a:p>
            <a:pPr marL="0" lvl="0" indent="0" algn="l" rtl="0">
              <a:spcBef>
                <a:spcPts val="1000"/>
              </a:spcBef>
              <a:spcAft>
                <a:spcPts val="0"/>
              </a:spcAft>
              <a:buClr>
                <a:schemeClr val="dk1"/>
              </a:buClr>
              <a:buSzPts val="1100"/>
              <a:buFont typeface="Arial"/>
              <a:buNone/>
            </a:pPr>
            <a:r>
              <a:rPr lang="en-US" sz="1000" dirty="0"/>
              <a:t>The proposed dataset contains very low resolution images representing six different geological patterns.</a:t>
            </a:r>
            <a:endParaRPr sz="1000" dirty="0"/>
          </a:p>
          <a:p>
            <a:pPr marL="0" lvl="0" indent="0" algn="l" rtl="0">
              <a:spcBef>
                <a:spcPts val="1000"/>
              </a:spcBef>
              <a:spcAft>
                <a:spcPts val="0"/>
              </a:spcAft>
              <a:buClr>
                <a:schemeClr val="dk1"/>
              </a:buClr>
              <a:buSzPts val="1100"/>
              <a:buFont typeface="Arial"/>
              <a:buNone/>
            </a:pPr>
            <a:r>
              <a:rPr lang="en-US" sz="1000" dirty="0"/>
              <a:t>For example we don’t know how big the actual images, or the images are tiles of a bigger image. If they have been down-sampled, how many times they have lower resolution than their actual size.</a:t>
            </a:r>
            <a:endParaRPr sz="1000" dirty="0"/>
          </a:p>
          <a:p>
            <a:pPr marL="0" lvl="0" indent="0" algn="l" rtl="0">
              <a:spcBef>
                <a:spcPts val="1000"/>
              </a:spcBef>
              <a:spcAft>
                <a:spcPts val="0"/>
              </a:spcAft>
              <a:buNone/>
            </a:pPr>
            <a:r>
              <a:rPr lang="en-US" sz="1000" dirty="0"/>
              <a:t>Or even we don’t know how close they have been photographed (are they satellite images or close-up images)</a:t>
            </a:r>
            <a:endParaRPr sz="1000" dirty="0"/>
          </a:p>
          <a:p>
            <a:pPr marL="0" lvl="0" indent="0" algn="l" rtl="0">
              <a:spcBef>
                <a:spcPts val="1000"/>
              </a:spcBef>
              <a:spcAft>
                <a:spcPts val="0"/>
              </a:spcAft>
              <a:buNone/>
            </a:pPr>
            <a:endParaRPr sz="1000" dirty="0"/>
          </a:p>
          <a:p>
            <a:pPr marL="0" lvl="0" indent="0" algn="l" rtl="0">
              <a:spcBef>
                <a:spcPts val="1000"/>
              </a:spcBef>
              <a:spcAft>
                <a:spcPts val="0"/>
              </a:spcAft>
              <a:buNone/>
            </a:pPr>
            <a:r>
              <a:rPr lang="en-US" sz="1000" dirty="0"/>
              <a:t>DBPN:</a:t>
            </a:r>
            <a:br>
              <a:rPr lang="en-US" sz="1000" dirty="0"/>
            </a:br>
            <a:r>
              <a:rPr lang="en-US" sz="1000" dirty="0"/>
              <a:t>Consists of three main phases: </a:t>
            </a:r>
            <a:endParaRPr sz="1000" dirty="0"/>
          </a:p>
          <a:p>
            <a:pPr marL="457200" lvl="0" indent="-292100" algn="l" rtl="0">
              <a:spcBef>
                <a:spcPts val="1000"/>
              </a:spcBef>
              <a:spcAft>
                <a:spcPts val="0"/>
              </a:spcAft>
              <a:buSzPts val="1000"/>
              <a:buChar char="●"/>
            </a:pPr>
            <a:r>
              <a:rPr lang="en-US" sz="1000" dirty="0"/>
              <a:t>Initial feature extraction with Conv layer, </a:t>
            </a:r>
            <a:endParaRPr sz="1000" dirty="0"/>
          </a:p>
          <a:p>
            <a:pPr marL="457200" lvl="0" indent="-292100" algn="l" rtl="0">
              <a:spcBef>
                <a:spcPts val="0"/>
              </a:spcBef>
              <a:spcAft>
                <a:spcPts val="0"/>
              </a:spcAft>
              <a:buSzPts val="1000"/>
              <a:buChar char="●"/>
            </a:pPr>
            <a:r>
              <a:rPr lang="en-US" sz="1000" dirty="0"/>
              <a:t>Back-projection  with multiple dense up-/down- projection units to form feature maps (HR and LR)</a:t>
            </a:r>
            <a:endParaRPr sz="1000" dirty="0"/>
          </a:p>
          <a:p>
            <a:pPr marL="914400" lvl="1" indent="-292100" algn="l" rtl="0">
              <a:spcBef>
                <a:spcPts val="0"/>
              </a:spcBef>
              <a:spcAft>
                <a:spcPts val="0"/>
              </a:spcAft>
              <a:buSzPts val="1000"/>
              <a:buChar char="○"/>
            </a:pPr>
            <a:r>
              <a:rPr lang="en-US" sz="1000" dirty="0"/>
              <a:t>scale up/down, scale down/up, </a:t>
            </a:r>
            <a:r>
              <a:rPr lang="en-US" sz="1000" dirty="0" err="1"/>
              <a:t>clac</a:t>
            </a:r>
            <a:r>
              <a:rPr lang="en-US" sz="1000" dirty="0"/>
              <a:t> residual, scale residual up/down, output feat map</a:t>
            </a:r>
            <a:endParaRPr sz="1000" dirty="0"/>
          </a:p>
          <a:p>
            <a:pPr marL="457200" lvl="0" indent="-292100" algn="l" rtl="0">
              <a:spcBef>
                <a:spcPts val="0"/>
              </a:spcBef>
              <a:spcAft>
                <a:spcPts val="0"/>
              </a:spcAft>
              <a:buSzPts val="1000"/>
              <a:buChar char="●"/>
            </a:pPr>
            <a:r>
              <a:rPr lang="en-US" sz="1000" dirty="0"/>
              <a:t>Image reconstruction by concatenating feature maps produced in projection units and a conv layer</a:t>
            </a:r>
            <a:endParaRPr sz="1000" dirty="0"/>
          </a:p>
          <a:p>
            <a:pPr marL="0" lvl="0" indent="0" algn="l" rtl="0">
              <a:spcBef>
                <a:spcPts val="1000"/>
              </a:spcBef>
              <a:spcAft>
                <a:spcPts val="0"/>
              </a:spcAft>
              <a:buNone/>
            </a:pPr>
            <a:endParaRPr sz="1000" dirty="0"/>
          </a:p>
          <a:p>
            <a:pPr marL="0" lvl="0" indent="0" algn="l" rtl="0">
              <a:spcBef>
                <a:spcPts val="1000"/>
              </a:spcBef>
              <a:spcAft>
                <a:spcPts val="0"/>
              </a:spcAft>
              <a:buNone/>
            </a:pPr>
            <a:endParaRPr sz="1000" dirty="0"/>
          </a:p>
          <a:p>
            <a:pPr marL="0" lvl="0" indent="0" algn="l" rtl="0">
              <a:spcBef>
                <a:spcPts val="1000"/>
              </a:spcBef>
              <a:spcAft>
                <a:spcPts val="0"/>
              </a:spcAft>
              <a:buNone/>
            </a:pPr>
            <a:endParaRPr sz="1000" dirty="0"/>
          </a:p>
          <a:p>
            <a:pPr marL="0" lvl="0" indent="0" algn="l" rtl="0">
              <a:spcBef>
                <a:spcPts val="1000"/>
              </a:spcBef>
              <a:spcAft>
                <a:spcPts val="0"/>
              </a:spcAft>
              <a:buClr>
                <a:schemeClr val="dk1"/>
              </a:buClr>
              <a:buSzPts val="1100"/>
              <a:buFont typeface="Arial"/>
              <a:buNone/>
            </a:pPr>
            <a:r>
              <a:rPr lang="en-US" sz="1000" dirty="0">
                <a:latin typeface="Arial" panose="020B0604020202020204" pitchFamily="34" charset="0"/>
                <a:cs typeface="Arial" panose="020B0604020202020204" pitchFamily="34" charset="0"/>
              </a:rPr>
              <a:t>Reference: </a:t>
            </a:r>
            <a:r>
              <a:rPr lang="en-US" sz="1000" dirty="0" err="1">
                <a:solidFill>
                  <a:srgbClr val="222222"/>
                </a:solidFill>
                <a:highlight>
                  <a:srgbClr val="FFFFFF"/>
                </a:highlight>
                <a:latin typeface="Arial" panose="020B0604020202020204" pitchFamily="34" charset="0"/>
                <a:ea typeface="Arial"/>
                <a:cs typeface="Arial" panose="020B0604020202020204" pitchFamily="34" charset="0"/>
                <a:sym typeface="Arial"/>
              </a:rPr>
              <a:t>Haris</a:t>
            </a:r>
            <a:r>
              <a:rPr lang="en-US" sz="1000" dirty="0">
                <a:solidFill>
                  <a:srgbClr val="222222"/>
                </a:solidFill>
                <a:highlight>
                  <a:srgbClr val="FFFFFF"/>
                </a:highlight>
                <a:latin typeface="Arial" panose="020B0604020202020204" pitchFamily="34" charset="0"/>
                <a:ea typeface="Arial"/>
                <a:cs typeface="Arial" panose="020B0604020202020204" pitchFamily="34" charset="0"/>
                <a:sym typeface="Arial"/>
              </a:rPr>
              <a:t>, Muhammad, Greg </a:t>
            </a:r>
            <a:r>
              <a:rPr lang="en-US" sz="1000" dirty="0" err="1">
                <a:solidFill>
                  <a:srgbClr val="222222"/>
                </a:solidFill>
                <a:highlight>
                  <a:srgbClr val="FFFFFF"/>
                </a:highlight>
                <a:latin typeface="Arial" panose="020B0604020202020204" pitchFamily="34" charset="0"/>
                <a:ea typeface="Arial"/>
                <a:cs typeface="Arial" panose="020B0604020202020204" pitchFamily="34" charset="0"/>
                <a:sym typeface="Arial"/>
              </a:rPr>
              <a:t>Shakhnarovich</a:t>
            </a:r>
            <a:r>
              <a:rPr lang="en-US" sz="1000" dirty="0">
                <a:solidFill>
                  <a:srgbClr val="222222"/>
                </a:solidFill>
                <a:highlight>
                  <a:srgbClr val="FFFFFF"/>
                </a:highlight>
                <a:latin typeface="Arial" panose="020B0604020202020204" pitchFamily="34" charset="0"/>
                <a:ea typeface="Arial"/>
                <a:cs typeface="Arial" panose="020B0604020202020204" pitchFamily="34" charset="0"/>
                <a:sym typeface="Arial"/>
              </a:rPr>
              <a:t>, and </a:t>
            </a:r>
            <a:r>
              <a:rPr lang="en-US" sz="1000" dirty="0" err="1">
                <a:solidFill>
                  <a:srgbClr val="222222"/>
                </a:solidFill>
                <a:highlight>
                  <a:srgbClr val="FFFFFF"/>
                </a:highlight>
                <a:latin typeface="Arial" panose="020B0604020202020204" pitchFamily="34" charset="0"/>
                <a:ea typeface="Arial"/>
                <a:cs typeface="Arial" panose="020B0604020202020204" pitchFamily="34" charset="0"/>
                <a:sym typeface="Arial"/>
              </a:rPr>
              <a:t>Norimichi</a:t>
            </a:r>
            <a:r>
              <a:rPr lang="en-US" sz="1000" dirty="0">
                <a:solidFill>
                  <a:srgbClr val="222222"/>
                </a:solidFill>
                <a:highlight>
                  <a:srgbClr val="FFFFFF"/>
                </a:highlight>
                <a:latin typeface="Arial" panose="020B0604020202020204" pitchFamily="34" charset="0"/>
                <a:ea typeface="Arial"/>
                <a:cs typeface="Arial" panose="020B0604020202020204" pitchFamily="34" charset="0"/>
                <a:sym typeface="Arial"/>
              </a:rPr>
              <a:t> </a:t>
            </a:r>
            <a:r>
              <a:rPr lang="en-US" sz="1000" dirty="0" err="1">
                <a:solidFill>
                  <a:srgbClr val="222222"/>
                </a:solidFill>
                <a:highlight>
                  <a:srgbClr val="FFFFFF"/>
                </a:highlight>
                <a:latin typeface="Arial" panose="020B0604020202020204" pitchFamily="34" charset="0"/>
                <a:ea typeface="Arial"/>
                <a:cs typeface="Arial" panose="020B0604020202020204" pitchFamily="34" charset="0"/>
                <a:sym typeface="Arial"/>
              </a:rPr>
              <a:t>Ukita</a:t>
            </a:r>
            <a:r>
              <a:rPr lang="en-US" sz="1000" dirty="0">
                <a:solidFill>
                  <a:srgbClr val="222222"/>
                </a:solidFill>
                <a:highlight>
                  <a:srgbClr val="FFFFFF"/>
                </a:highlight>
                <a:latin typeface="Arial" panose="020B0604020202020204" pitchFamily="34" charset="0"/>
                <a:ea typeface="Arial"/>
                <a:cs typeface="Arial" panose="020B0604020202020204" pitchFamily="34" charset="0"/>
                <a:sym typeface="Arial"/>
              </a:rPr>
              <a:t>. "Deep back-projection networks for single image super-resolution." </a:t>
            </a:r>
            <a:r>
              <a:rPr lang="en-US" sz="1000" i="1" dirty="0" err="1">
                <a:solidFill>
                  <a:srgbClr val="222222"/>
                </a:solidFill>
                <a:highlight>
                  <a:srgbClr val="FFFFFF"/>
                </a:highlight>
                <a:latin typeface="Arial" panose="020B0604020202020204" pitchFamily="34" charset="0"/>
                <a:ea typeface="Arial"/>
                <a:cs typeface="Arial" panose="020B0604020202020204" pitchFamily="34" charset="0"/>
                <a:sym typeface="Arial"/>
              </a:rPr>
              <a:t>arXiv</a:t>
            </a:r>
            <a:r>
              <a:rPr lang="en-US" sz="1000" i="1" dirty="0">
                <a:solidFill>
                  <a:srgbClr val="222222"/>
                </a:solidFill>
                <a:highlight>
                  <a:srgbClr val="FFFFFF"/>
                </a:highlight>
                <a:latin typeface="Arial" panose="020B0604020202020204" pitchFamily="34" charset="0"/>
                <a:ea typeface="Arial"/>
                <a:cs typeface="Arial" panose="020B0604020202020204" pitchFamily="34" charset="0"/>
                <a:sym typeface="Arial"/>
              </a:rPr>
              <a:t> preprint arXiv:1904.05677</a:t>
            </a:r>
            <a:r>
              <a:rPr lang="en-US" sz="1000" dirty="0">
                <a:solidFill>
                  <a:srgbClr val="222222"/>
                </a:solidFill>
                <a:highlight>
                  <a:srgbClr val="FFFFFF"/>
                </a:highlight>
                <a:latin typeface="Arial" panose="020B0604020202020204" pitchFamily="34" charset="0"/>
                <a:ea typeface="Arial"/>
                <a:cs typeface="Arial" panose="020B0604020202020204" pitchFamily="34" charset="0"/>
                <a:sym typeface="Arial"/>
              </a:rPr>
              <a:t> (2019).</a:t>
            </a:r>
            <a:endParaRPr sz="1000" dirty="0">
              <a:latin typeface="Arial" panose="020B0604020202020204" pitchFamily="34" charset="0"/>
              <a:cs typeface="Arial" panose="020B0604020202020204" pitchFamily="34" charset="0"/>
            </a:endParaRPr>
          </a:p>
        </p:txBody>
      </p:sp>
      <p:pic>
        <p:nvPicPr>
          <p:cNvPr id="110" name="Google Shape;110;gb70580fdba_0_15"/>
          <p:cNvPicPr preferRelativeResize="0"/>
          <p:nvPr/>
        </p:nvPicPr>
        <p:blipFill>
          <a:blip r:embed="rId3">
            <a:alphaModFix/>
          </a:blip>
          <a:stretch>
            <a:fillRect/>
          </a:stretch>
        </p:blipFill>
        <p:spPr>
          <a:xfrm>
            <a:off x="8524550" y="365122"/>
            <a:ext cx="3315300" cy="1003500"/>
          </a:xfrm>
          <a:prstGeom prst="rect">
            <a:avLst/>
          </a:prstGeom>
          <a:noFill/>
          <a:ln>
            <a:noFill/>
          </a:ln>
        </p:spPr>
      </p:pic>
      <p:pic>
        <p:nvPicPr>
          <p:cNvPr id="111" name="Google Shape;111;gb70580fdba_0_15"/>
          <p:cNvPicPr preferRelativeResize="0"/>
          <p:nvPr/>
        </p:nvPicPr>
        <p:blipFill>
          <a:blip r:embed="rId4">
            <a:alphaModFix/>
          </a:blip>
          <a:stretch>
            <a:fillRect/>
          </a:stretch>
        </p:blipFill>
        <p:spPr>
          <a:xfrm>
            <a:off x="6571200" y="1800825"/>
            <a:ext cx="5268700" cy="1644800"/>
          </a:xfrm>
          <a:prstGeom prst="rect">
            <a:avLst/>
          </a:prstGeom>
          <a:noFill/>
          <a:ln>
            <a:noFill/>
          </a:ln>
        </p:spPr>
      </p:pic>
      <p:pic>
        <p:nvPicPr>
          <p:cNvPr id="112" name="Google Shape;112;gb70580fdba_0_15"/>
          <p:cNvPicPr preferRelativeResize="0"/>
          <p:nvPr/>
        </p:nvPicPr>
        <p:blipFill>
          <a:blip r:embed="rId5">
            <a:alphaModFix/>
          </a:blip>
          <a:stretch>
            <a:fillRect/>
          </a:stretch>
        </p:blipFill>
        <p:spPr>
          <a:xfrm>
            <a:off x="7005100" y="3479425"/>
            <a:ext cx="4114800" cy="1600200"/>
          </a:xfrm>
          <a:prstGeom prst="rect">
            <a:avLst/>
          </a:prstGeom>
          <a:noFill/>
          <a:ln>
            <a:noFill/>
          </a:ln>
        </p:spPr>
      </p:pic>
      <p:pic>
        <p:nvPicPr>
          <p:cNvPr id="113" name="Google Shape;113;gb70580fdba_0_15"/>
          <p:cNvPicPr preferRelativeResize="0"/>
          <p:nvPr/>
        </p:nvPicPr>
        <p:blipFill>
          <a:blip r:embed="rId6">
            <a:alphaModFix/>
          </a:blip>
          <a:stretch>
            <a:fillRect/>
          </a:stretch>
        </p:blipFill>
        <p:spPr>
          <a:xfrm>
            <a:off x="6852700" y="5146269"/>
            <a:ext cx="4603224" cy="1497850"/>
          </a:xfrm>
          <a:prstGeom prst="rect">
            <a:avLst/>
          </a:prstGeom>
          <a:noFill/>
          <a:ln>
            <a:noFill/>
          </a:ln>
        </p:spPr>
      </p:pic>
      <p:sp>
        <p:nvSpPr>
          <p:cNvPr id="3" name="Slide Number Placeholder 2">
            <a:extLst>
              <a:ext uri="{FF2B5EF4-FFF2-40B4-BE49-F238E27FC236}">
                <a16:creationId xmlns:a16="http://schemas.microsoft.com/office/drawing/2014/main" id="{4BE941AA-0638-463A-B0F6-95A05CE5DA8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gb70580fdba_0_62"/>
          <p:cNvSpPr txBox="1">
            <a:spLocks noGrp="1"/>
          </p:cNvSpPr>
          <p:nvPr>
            <p:ph type="title"/>
          </p:nvPr>
        </p:nvSpPr>
        <p:spPr>
          <a:xfrm>
            <a:off x="657224" y="499533"/>
            <a:ext cx="10772775" cy="1117232"/>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200" dirty="0"/>
              <a:t>Super Resolution (</a:t>
            </a:r>
            <a:r>
              <a:rPr lang="en-US" sz="3200" dirty="0" err="1"/>
              <a:t>Contd</a:t>
            </a:r>
            <a:r>
              <a:rPr lang="en-US" sz="3200" dirty="0"/>
              <a:t>)          </a:t>
            </a:r>
            <a:r>
              <a:rPr lang="en-US" sz="1800" b="1" dirty="0">
                <a:solidFill>
                  <a:srgbClr val="0070C0"/>
                </a:solidFill>
                <a:hlinkClick r:id="rId3" action="ppaction://hlinkfile"/>
              </a:rPr>
              <a:t>Notebook link</a:t>
            </a:r>
            <a:endParaRPr sz="1800" b="1" dirty="0">
              <a:solidFill>
                <a:srgbClr val="0070C0"/>
              </a:solidFill>
            </a:endParaRPr>
          </a:p>
          <a:p>
            <a:pPr marL="0" lvl="0" indent="0" algn="l" rtl="0">
              <a:spcBef>
                <a:spcPts val="0"/>
              </a:spcBef>
              <a:spcAft>
                <a:spcPts val="0"/>
              </a:spcAft>
              <a:buClr>
                <a:schemeClr val="dk1"/>
              </a:buClr>
              <a:buSzPts val="1100"/>
              <a:buFont typeface="Arial"/>
              <a:buNone/>
            </a:pPr>
            <a:r>
              <a:rPr lang="en-US" sz="2400" dirty="0"/>
              <a:t>Comparison between DBPN and Bicubic approach to reconstruct </a:t>
            </a:r>
            <a:br>
              <a:rPr lang="en-US" sz="2400" dirty="0"/>
            </a:br>
            <a:r>
              <a:rPr lang="en-US" sz="2400" dirty="0"/>
              <a:t>high resolution image</a:t>
            </a:r>
            <a:endParaRPr sz="2400" dirty="0"/>
          </a:p>
        </p:txBody>
      </p:sp>
      <p:pic>
        <p:nvPicPr>
          <p:cNvPr id="120" name="Google Shape;120;gb70580fdba_0_62"/>
          <p:cNvPicPr preferRelativeResize="0"/>
          <p:nvPr/>
        </p:nvPicPr>
        <p:blipFill>
          <a:blip r:embed="rId4">
            <a:alphaModFix/>
          </a:blip>
          <a:stretch>
            <a:fillRect/>
          </a:stretch>
        </p:blipFill>
        <p:spPr>
          <a:xfrm>
            <a:off x="8524550" y="365122"/>
            <a:ext cx="3315300" cy="1003500"/>
          </a:xfrm>
          <a:prstGeom prst="rect">
            <a:avLst/>
          </a:prstGeom>
          <a:noFill/>
          <a:ln>
            <a:noFill/>
          </a:ln>
        </p:spPr>
      </p:pic>
      <p:sp>
        <p:nvSpPr>
          <p:cNvPr id="3" name="Slide Number Placeholder 2">
            <a:extLst>
              <a:ext uri="{FF2B5EF4-FFF2-40B4-BE49-F238E27FC236}">
                <a16:creationId xmlns:a16="http://schemas.microsoft.com/office/drawing/2014/main" id="{8B006B8F-3775-45CD-AC0A-D365E18F69E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sp>
        <p:nvSpPr>
          <p:cNvPr id="9" name="Google Shape;109;gb70580fdba_0_15">
            <a:extLst>
              <a:ext uri="{FF2B5EF4-FFF2-40B4-BE49-F238E27FC236}">
                <a16:creationId xmlns:a16="http://schemas.microsoft.com/office/drawing/2014/main" id="{A0381684-382E-4059-8897-31F5A9E6637A}"/>
              </a:ext>
            </a:extLst>
          </p:cNvPr>
          <p:cNvSpPr txBox="1">
            <a:spLocks noGrp="1"/>
          </p:cNvSpPr>
          <p:nvPr>
            <p:ph idx="1"/>
          </p:nvPr>
        </p:nvSpPr>
        <p:spPr>
          <a:xfrm>
            <a:off x="838200" y="1825625"/>
            <a:ext cx="5431972"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sz="1900" dirty="0"/>
              <a:t>Motivation:</a:t>
            </a:r>
            <a:endParaRPr sz="1900" dirty="0"/>
          </a:p>
          <a:p>
            <a:pPr marL="0" lvl="0" indent="0" algn="l" rtl="0">
              <a:spcBef>
                <a:spcPts val="1000"/>
              </a:spcBef>
              <a:spcAft>
                <a:spcPts val="0"/>
              </a:spcAft>
              <a:buClr>
                <a:schemeClr val="dk1"/>
              </a:buClr>
              <a:buSzPts val="1100"/>
              <a:buFont typeface="Arial"/>
              <a:buNone/>
            </a:pPr>
            <a:r>
              <a:rPr lang="en-US" sz="1000" dirty="0"/>
              <a:t>The DBPN model has been trained with variety of high resolution images (DIV2K). Then the pretrained model used to </a:t>
            </a:r>
          </a:p>
          <a:p>
            <a:pPr marL="0" lvl="0" indent="0" algn="l" rtl="0">
              <a:spcBef>
                <a:spcPts val="1000"/>
              </a:spcBef>
              <a:spcAft>
                <a:spcPts val="0"/>
              </a:spcAft>
              <a:buClr>
                <a:schemeClr val="dk1"/>
              </a:buClr>
              <a:buSzPts val="1100"/>
              <a:buFont typeface="Arial"/>
              <a:buNone/>
            </a:pPr>
            <a:r>
              <a:rPr lang="en-US" sz="1000" dirty="0"/>
              <a:t>A comparison has been made over cropped images from high-resolution geological images</a:t>
            </a:r>
          </a:p>
          <a:p>
            <a:pPr>
              <a:spcBef>
                <a:spcPts val="1000"/>
              </a:spcBef>
              <a:buClr>
                <a:schemeClr val="dk1"/>
              </a:buClr>
              <a:buSzPts val="1100"/>
              <a:buFont typeface="Wingdings" panose="05000000000000000000" pitchFamily="2" charset="2"/>
              <a:buChar char="Ø"/>
            </a:pPr>
            <a:r>
              <a:rPr lang="en-US" sz="1000" dirty="0"/>
              <a:t> Cropping from HQ images to 224*224 make the HR images (4</a:t>
            </a:r>
            <a:r>
              <a:rPr lang="en-US" sz="1000" baseline="30000" dirty="0"/>
              <a:t>th</a:t>
            </a:r>
            <a:r>
              <a:rPr lang="en-US" sz="1000" dirty="0"/>
              <a:t> column)</a:t>
            </a:r>
          </a:p>
          <a:p>
            <a:pPr>
              <a:spcBef>
                <a:spcPts val="1000"/>
              </a:spcBef>
              <a:buClr>
                <a:schemeClr val="dk1"/>
              </a:buClr>
              <a:buSzPts val="1100"/>
              <a:buFont typeface="Wingdings" panose="05000000000000000000" pitchFamily="2" charset="2"/>
              <a:buChar char="Ø"/>
            </a:pPr>
            <a:r>
              <a:rPr lang="en-US" sz="1000" dirty="0"/>
              <a:t>Down-scaling the HR cropped for 24*24 and make LR images  (1</a:t>
            </a:r>
            <a:r>
              <a:rPr lang="en-US" sz="1000" baseline="30000" dirty="0"/>
              <a:t>st</a:t>
            </a:r>
            <a:r>
              <a:rPr lang="en-US" sz="1000" dirty="0"/>
              <a:t> column)</a:t>
            </a:r>
          </a:p>
          <a:p>
            <a:pPr>
              <a:spcBef>
                <a:spcPts val="1000"/>
              </a:spcBef>
              <a:buClr>
                <a:schemeClr val="dk1"/>
              </a:buClr>
              <a:buSzPts val="1100"/>
              <a:buFont typeface="Wingdings" panose="05000000000000000000" pitchFamily="2" charset="2"/>
              <a:buChar char="Ø"/>
            </a:pPr>
            <a:r>
              <a:rPr lang="en-US" sz="1000" dirty="0"/>
              <a:t>Up-scaling the first column with Bicubic and make the 2</a:t>
            </a:r>
            <a:r>
              <a:rPr lang="en-US" sz="1000" baseline="30000" dirty="0"/>
              <a:t>nd</a:t>
            </a:r>
            <a:r>
              <a:rPr lang="en-US" sz="1000" dirty="0"/>
              <a:t> column</a:t>
            </a:r>
          </a:p>
          <a:p>
            <a:pPr>
              <a:spcBef>
                <a:spcPts val="1000"/>
              </a:spcBef>
              <a:buClr>
                <a:schemeClr val="dk1"/>
              </a:buClr>
              <a:buSzPts val="1100"/>
              <a:buFont typeface="Wingdings" panose="05000000000000000000" pitchFamily="2" charset="2"/>
              <a:buChar char="Ø"/>
            </a:pPr>
            <a:r>
              <a:rPr lang="en-US" sz="1000" dirty="0"/>
              <a:t>Up-scaling the first column using DBPN model and make the 3</a:t>
            </a:r>
            <a:r>
              <a:rPr lang="en-US" sz="1000" baseline="30000" dirty="0"/>
              <a:t>rd</a:t>
            </a:r>
            <a:r>
              <a:rPr lang="en-US" sz="1000" dirty="0"/>
              <a:t> column</a:t>
            </a:r>
          </a:p>
        </p:txBody>
      </p:sp>
      <p:pic>
        <p:nvPicPr>
          <p:cNvPr id="7" name="Picture 6">
            <a:extLst>
              <a:ext uri="{FF2B5EF4-FFF2-40B4-BE49-F238E27FC236}">
                <a16:creationId xmlns:a16="http://schemas.microsoft.com/office/drawing/2014/main" id="{1EBB8697-87B0-456E-B165-F40F86E49973}"/>
              </a:ext>
            </a:extLst>
          </p:cNvPr>
          <p:cNvPicPr>
            <a:picLocks noChangeAspect="1"/>
          </p:cNvPicPr>
          <p:nvPr/>
        </p:nvPicPr>
        <p:blipFill>
          <a:blip r:embed="rId5"/>
          <a:stretch>
            <a:fillRect/>
          </a:stretch>
        </p:blipFill>
        <p:spPr>
          <a:xfrm>
            <a:off x="914401" y="4517602"/>
            <a:ext cx="3929742" cy="1659224"/>
          </a:xfrm>
          <a:prstGeom prst="rect">
            <a:avLst/>
          </a:prstGeom>
        </p:spPr>
      </p:pic>
      <p:sp>
        <p:nvSpPr>
          <p:cNvPr id="8" name="Arrow: Right 7">
            <a:extLst>
              <a:ext uri="{FF2B5EF4-FFF2-40B4-BE49-F238E27FC236}">
                <a16:creationId xmlns:a16="http://schemas.microsoft.com/office/drawing/2014/main" id="{24380ECC-0499-42CA-A993-A1AE15F50887}"/>
              </a:ext>
            </a:extLst>
          </p:cNvPr>
          <p:cNvSpPr/>
          <p:nvPr/>
        </p:nvSpPr>
        <p:spPr>
          <a:xfrm rot="19850073">
            <a:off x="5277562" y="4018860"/>
            <a:ext cx="990600" cy="457200"/>
          </a:xfrm>
          <a:prstGeom prst="rightArrow">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13" name="TextBox 12">
            <a:extLst>
              <a:ext uri="{FF2B5EF4-FFF2-40B4-BE49-F238E27FC236}">
                <a16:creationId xmlns:a16="http://schemas.microsoft.com/office/drawing/2014/main" id="{2AFB3F57-5320-481A-A84C-5049B3CA43EB}"/>
              </a:ext>
            </a:extLst>
          </p:cNvPr>
          <p:cNvSpPr txBox="1"/>
          <p:nvPr/>
        </p:nvSpPr>
        <p:spPr>
          <a:xfrm>
            <a:off x="4861331" y="5447754"/>
            <a:ext cx="1478738" cy="461665"/>
          </a:xfrm>
          <a:prstGeom prst="rect">
            <a:avLst/>
          </a:prstGeom>
          <a:noFill/>
        </p:spPr>
        <p:txBody>
          <a:bodyPr wrap="none" rtlCol="0">
            <a:spAutoFit/>
          </a:bodyPr>
          <a:lstStyle/>
          <a:p>
            <a:r>
              <a:rPr lang="en-US" sz="1200" dirty="0"/>
              <a:t>Crop from the HQ</a:t>
            </a:r>
            <a:br>
              <a:rPr lang="en-US" sz="1200" dirty="0"/>
            </a:br>
            <a:r>
              <a:rPr lang="en-US" sz="1200" dirty="0"/>
              <a:t>images to test model</a:t>
            </a:r>
          </a:p>
        </p:txBody>
      </p:sp>
      <p:sp>
        <p:nvSpPr>
          <p:cNvPr id="14" name="TextBox 13">
            <a:extLst>
              <a:ext uri="{FF2B5EF4-FFF2-40B4-BE49-F238E27FC236}">
                <a16:creationId xmlns:a16="http://schemas.microsoft.com/office/drawing/2014/main" id="{1C5C14FB-D4DC-41D1-948A-42490F7ED787}"/>
              </a:ext>
            </a:extLst>
          </p:cNvPr>
          <p:cNvSpPr txBox="1"/>
          <p:nvPr/>
        </p:nvSpPr>
        <p:spPr>
          <a:xfrm>
            <a:off x="1787178" y="6247185"/>
            <a:ext cx="2184188" cy="276999"/>
          </a:xfrm>
          <a:prstGeom prst="rect">
            <a:avLst/>
          </a:prstGeom>
          <a:noFill/>
        </p:spPr>
        <p:txBody>
          <a:bodyPr wrap="none" rtlCol="0">
            <a:spAutoFit/>
          </a:bodyPr>
          <a:lstStyle/>
          <a:p>
            <a:r>
              <a:rPr lang="en-US" sz="1200" dirty="0"/>
              <a:t>Preview of HQ geological images</a:t>
            </a:r>
          </a:p>
        </p:txBody>
      </p:sp>
      <p:pic>
        <p:nvPicPr>
          <p:cNvPr id="15" name="Picture 14">
            <a:extLst>
              <a:ext uri="{FF2B5EF4-FFF2-40B4-BE49-F238E27FC236}">
                <a16:creationId xmlns:a16="http://schemas.microsoft.com/office/drawing/2014/main" id="{376EBF65-A34B-44B2-8C8E-B56C430BDD51}"/>
              </a:ext>
            </a:extLst>
          </p:cNvPr>
          <p:cNvPicPr>
            <a:picLocks noChangeAspect="1"/>
          </p:cNvPicPr>
          <p:nvPr/>
        </p:nvPicPr>
        <p:blipFill>
          <a:blip r:embed="rId6"/>
          <a:stretch>
            <a:fillRect/>
          </a:stretch>
        </p:blipFill>
        <p:spPr>
          <a:xfrm>
            <a:off x="6791569" y="1464361"/>
            <a:ext cx="5041802" cy="2701313"/>
          </a:xfrm>
          <a:prstGeom prst="rect">
            <a:avLst/>
          </a:prstGeom>
        </p:spPr>
      </p:pic>
      <p:pic>
        <p:nvPicPr>
          <p:cNvPr id="17" name="Picture 16">
            <a:extLst>
              <a:ext uri="{FF2B5EF4-FFF2-40B4-BE49-F238E27FC236}">
                <a16:creationId xmlns:a16="http://schemas.microsoft.com/office/drawing/2014/main" id="{0D57490E-D6CD-44E8-AB25-469CE4938D69}"/>
              </a:ext>
            </a:extLst>
          </p:cNvPr>
          <p:cNvPicPr>
            <a:picLocks noChangeAspect="1"/>
          </p:cNvPicPr>
          <p:nvPr/>
        </p:nvPicPr>
        <p:blipFill>
          <a:blip r:embed="rId7"/>
          <a:stretch>
            <a:fillRect/>
          </a:stretch>
        </p:blipFill>
        <p:spPr>
          <a:xfrm>
            <a:off x="6827129" y="4397828"/>
            <a:ext cx="3733800" cy="2286000"/>
          </a:xfrm>
          <a:prstGeom prst="rect">
            <a:avLst/>
          </a:prstGeom>
        </p:spPr>
      </p:pic>
      <p:sp>
        <p:nvSpPr>
          <p:cNvPr id="21" name="TextBox 20">
            <a:extLst>
              <a:ext uri="{FF2B5EF4-FFF2-40B4-BE49-F238E27FC236}">
                <a16:creationId xmlns:a16="http://schemas.microsoft.com/office/drawing/2014/main" id="{6B5DDA34-F49E-4545-93FB-FFA43C4503AF}"/>
              </a:ext>
            </a:extLst>
          </p:cNvPr>
          <p:cNvSpPr txBox="1"/>
          <p:nvPr/>
        </p:nvSpPr>
        <p:spPr>
          <a:xfrm>
            <a:off x="10614431" y="5216921"/>
            <a:ext cx="1465786" cy="461665"/>
          </a:xfrm>
          <a:prstGeom prst="rect">
            <a:avLst/>
          </a:prstGeom>
          <a:noFill/>
        </p:spPr>
        <p:txBody>
          <a:bodyPr wrap="none" rtlCol="0">
            <a:spAutoFit/>
          </a:bodyPr>
          <a:lstStyle/>
          <a:p>
            <a:r>
              <a:rPr lang="en-US" sz="1200" dirty="0"/>
              <a:t>Apply DBPN on our </a:t>
            </a:r>
            <a:br>
              <a:rPr lang="en-US" sz="1200" dirty="0"/>
            </a:br>
            <a:r>
              <a:rPr lang="en-US" sz="1200" dirty="0"/>
              <a:t>Geo dataset samples</a:t>
            </a:r>
          </a:p>
        </p:txBody>
      </p:sp>
      <p:cxnSp>
        <p:nvCxnSpPr>
          <p:cNvPr id="19" name="Straight Connector 18">
            <a:extLst>
              <a:ext uri="{FF2B5EF4-FFF2-40B4-BE49-F238E27FC236}">
                <a16:creationId xmlns:a16="http://schemas.microsoft.com/office/drawing/2014/main" id="{CF091834-FD33-4B80-AA1A-7CDB0DF885B0}"/>
              </a:ext>
            </a:extLst>
          </p:cNvPr>
          <p:cNvCxnSpPr/>
          <p:nvPr/>
        </p:nvCxnSpPr>
        <p:spPr>
          <a:xfrm>
            <a:off x="6574971" y="4247460"/>
            <a:ext cx="5355772"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gb70580fdba_0_20"/>
          <p:cNvSpPr txBox="1">
            <a:spLocks noGrp="1"/>
          </p:cNvSpPr>
          <p:nvPr>
            <p:ph type="title"/>
          </p:nvPr>
        </p:nvSpPr>
        <p:spPr>
          <a:xfrm>
            <a:off x="657224" y="499533"/>
            <a:ext cx="10772775" cy="816711"/>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200" dirty="0"/>
              <a:t>Perceptual Autoencoder         </a:t>
            </a:r>
            <a:r>
              <a:rPr lang="en-US" sz="1800" b="1" dirty="0">
                <a:solidFill>
                  <a:srgbClr val="0070C0"/>
                </a:solidFill>
                <a:hlinkClick r:id="rId3" action="ppaction://hlinkfile"/>
              </a:rPr>
              <a:t>Notebook link</a:t>
            </a:r>
            <a:endParaRPr sz="1800" dirty="0"/>
          </a:p>
        </p:txBody>
      </p:sp>
      <p:sp>
        <p:nvSpPr>
          <p:cNvPr id="126" name="Google Shape;126;gb70580fdba_0_20"/>
          <p:cNvSpPr txBox="1">
            <a:spLocks noGrp="1"/>
          </p:cNvSpPr>
          <p:nvPr>
            <p:ph idx="1"/>
          </p:nvPr>
        </p:nvSpPr>
        <p:spPr>
          <a:xfrm>
            <a:off x="838200" y="1825625"/>
            <a:ext cx="6594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sz="1400" dirty="0"/>
              <a:t>perceptual loss recently proposed as an alternative to element-wise loss to improve autoencoder embeddings for downstream prediction tasks.</a:t>
            </a:r>
          </a:p>
          <a:p>
            <a:pPr marL="0" lvl="0" indent="0" algn="l" rtl="0">
              <a:spcBef>
                <a:spcPts val="1000"/>
              </a:spcBef>
              <a:spcAft>
                <a:spcPts val="0"/>
              </a:spcAft>
              <a:buNone/>
            </a:pPr>
            <a:endParaRPr lang="en-US" sz="1400" dirty="0"/>
          </a:p>
          <a:p>
            <a:pPr marL="0" lvl="0" indent="0" algn="l" rtl="0">
              <a:spcBef>
                <a:spcPts val="1000"/>
              </a:spcBef>
              <a:spcAft>
                <a:spcPts val="0"/>
              </a:spcAft>
              <a:buNone/>
            </a:pPr>
            <a:r>
              <a:rPr lang="en-US" sz="1400" dirty="0"/>
              <a:t>In this approach, the perceptual network has been developed as follows: </a:t>
            </a:r>
          </a:p>
          <a:p>
            <a:pPr lvl="0" algn="l" rtl="0">
              <a:spcBef>
                <a:spcPts val="1000"/>
              </a:spcBef>
              <a:spcAft>
                <a:spcPts val="0"/>
              </a:spcAft>
              <a:buFontTx/>
              <a:buChar char="-"/>
            </a:pPr>
            <a:r>
              <a:rPr lang="en-US" sz="1400" dirty="0"/>
              <a:t>an </a:t>
            </a:r>
            <a:r>
              <a:rPr lang="en-US" sz="1400" dirty="0" err="1"/>
              <a:t>Alexnet</a:t>
            </a:r>
            <a:r>
              <a:rPr lang="en-US" sz="1400" dirty="0"/>
              <a:t> has been trained with train Geo dataset with up to %97.50 accuracy</a:t>
            </a:r>
          </a:p>
          <a:p>
            <a:pPr lvl="0" algn="l" rtl="0">
              <a:spcBef>
                <a:spcPts val="1000"/>
              </a:spcBef>
              <a:spcAft>
                <a:spcPts val="0"/>
              </a:spcAft>
              <a:buFontTx/>
              <a:buChar char="-"/>
            </a:pPr>
            <a:r>
              <a:rPr lang="en-US" sz="1400" dirty="0"/>
              <a:t>Then only the first two layers of feature layers of the </a:t>
            </a:r>
            <a:r>
              <a:rPr lang="en-US" sz="1400" dirty="0" err="1"/>
              <a:t>Alexnet</a:t>
            </a:r>
            <a:r>
              <a:rPr lang="en-US" sz="1400" dirty="0"/>
              <a:t> was used</a:t>
            </a:r>
          </a:p>
          <a:p>
            <a:pPr lvl="0" algn="l" rtl="0">
              <a:spcBef>
                <a:spcPts val="1000"/>
              </a:spcBef>
              <a:spcAft>
                <a:spcPts val="0"/>
              </a:spcAft>
              <a:buFontTx/>
              <a:buChar char="-"/>
            </a:pPr>
            <a:r>
              <a:rPr lang="en-US" sz="1400" dirty="0"/>
              <a:t>A sigmoid function has been added after the last RELU layer</a:t>
            </a:r>
          </a:p>
          <a:p>
            <a:pPr marL="0" lvl="0" indent="0" algn="l" rtl="0">
              <a:spcBef>
                <a:spcPts val="1000"/>
              </a:spcBef>
              <a:spcAft>
                <a:spcPts val="0"/>
              </a:spcAft>
              <a:buNone/>
            </a:pPr>
            <a:endParaRPr lang="en-US" sz="1400" dirty="0"/>
          </a:p>
          <a:p>
            <a:pPr marL="0" lvl="0" indent="0" algn="l" rtl="0">
              <a:spcBef>
                <a:spcPts val="1000"/>
              </a:spcBef>
              <a:spcAft>
                <a:spcPts val="0"/>
              </a:spcAft>
              <a:buNone/>
            </a:pPr>
            <a:r>
              <a:rPr lang="en-US" sz="1400" dirty="0"/>
              <a:t>Then the perceptual network was used follow with the variational autoencoder, to get the constructed images of the VAE as an input. This forms the state-of-the-art P-VAE network that can be trained against the training geo dataset.</a:t>
            </a:r>
          </a:p>
          <a:p>
            <a:pPr marL="0" lvl="0" indent="0" algn="l" rtl="0">
              <a:spcBef>
                <a:spcPts val="1000"/>
              </a:spcBef>
              <a:spcAft>
                <a:spcPts val="0"/>
              </a:spcAft>
              <a:buNone/>
            </a:pPr>
            <a:endParaRPr lang="en-US" sz="1400" dirty="0"/>
          </a:p>
          <a:p>
            <a:pPr marL="0" lvl="0" indent="0" algn="l" rtl="0">
              <a:spcBef>
                <a:spcPts val="1000"/>
              </a:spcBef>
              <a:spcAft>
                <a:spcPts val="0"/>
              </a:spcAft>
              <a:buNone/>
            </a:pPr>
            <a:endParaRPr lang="en-US" sz="1400" dirty="0">
              <a:latin typeface="Arial" panose="020B0604020202020204" pitchFamily="34" charset="0"/>
              <a:cs typeface="Arial" panose="020B0604020202020204" pitchFamily="34" charset="0"/>
            </a:endParaRPr>
          </a:p>
          <a:p>
            <a:pPr marL="0" lvl="0" indent="0" algn="l" rtl="0">
              <a:spcBef>
                <a:spcPts val="1000"/>
              </a:spcBef>
              <a:spcAft>
                <a:spcPts val="0"/>
              </a:spcAft>
              <a:buNone/>
            </a:pPr>
            <a:r>
              <a:rPr lang="en-US" sz="1050" dirty="0">
                <a:latin typeface="Arial" panose="020B0604020202020204" pitchFamily="34" charset="0"/>
                <a:cs typeface="Arial" panose="020B0604020202020204" pitchFamily="34" charset="0"/>
              </a:rPr>
              <a:t>Reference: </a:t>
            </a:r>
            <a:r>
              <a:rPr lang="en-US" sz="1050" dirty="0" err="1">
                <a:latin typeface="Arial" panose="020B0604020202020204" pitchFamily="34" charset="0"/>
                <a:cs typeface="Arial" panose="020B0604020202020204" pitchFamily="34" charset="0"/>
              </a:rPr>
              <a:t>Pihlgren</a:t>
            </a:r>
            <a:r>
              <a:rPr lang="en-US" sz="1050" dirty="0">
                <a:latin typeface="Arial" panose="020B0604020202020204" pitchFamily="34" charset="0"/>
                <a:cs typeface="Arial" panose="020B0604020202020204" pitchFamily="34" charset="0"/>
              </a:rPr>
              <a:t>, Gustav </a:t>
            </a:r>
            <a:r>
              <a:rPr lang="en-US" sz="1050" dirty="0" err="1">
                <a:latin typeface="Arial" panose="020B0604020202020204" pitchFamily="34" charset="0"/>
                <a:cs typeface="Arial" panose="020B0604020202020204" pitchFamily="34" charset="0"/>
              </a:rPr>
              <a:t>Grund</a:t>
            </a:r>
            <a:r>
              <a:rPr lang="en-US" sz="1050" dirty="0">
                <a:latin typeface="Arial" panose="020B0604020202020204" pitchFamily="34" charset="0"/>
                <a:cs typeface="Arial" panose="020B0604020202020204" pitchFamily="34" charset="0"/>
              </a:rPr>
              <a:t>, Fredrik </a:t>
            </a:r>
            <a:r>
              <a:rPr lang="en-US" sz="1050" dirty="0" err="1">
                <a:latin typeface="Arial" panose="020B0604020202020204" pitchFamily="34" charset="0"/>
                <a:cs typeface="Arial" panose="020B0604020202020204" pitchFamily="34" charset="0"/>
              </a:rPr>
              <a:t>Sandin</a:t>
            </a:r>
            <a:r>
              <a:rPr lang="en-US" sz="1050" dirty="0">
                <a:latin typeface="Arial" panose="020B0604020202020204" pitchFamily="34" charset="0"/>
                <a:cs typeface="Arial" panose="020B0604020202020204" pitchFamily="34" charset="0"/>
              </a:rPr>
              <a:t>, and Marcus </a:t>
            </a:r>
            <a:r>
              <a:rPr lang="en-US" sz="1050" dirty="0" err="1">
                <a:latin typeface="Arial" panose="020B0604020202020204" pitchFamily="34" charset="0"/>
                <a:cs typeface="Arial" panose="020B0604020202020204" pitchFamily="34" charset="0"/>
              </a:rPr>
              <a:t>Liwicki</a:t>
            </a:r>
            <a:r>
              <a:rPr lang="en-US" sz="1050" dirty="0">
                <a:latin typeface="Arial" panose="020B0604020202020204" pitchFamily="34" charset="0"/>
                <a:cs typeface="Arial" panose="020B0604020202020204" pitchFamily="34" charset="0"/>
              </a:rPr>
              <a:t>. "Improving image autoencoder embeddings with perceptual loss." In 2020 International Joint Conference on Neural Networks (IJCNN), pp. 1-7. IEEE, 2020.</a:t>
            </a:r>
          </a:p>
          <a:p>
            <a:pPr marL="0" lvl="0" indent="0" algn="l" rtl="0">
              <a:spcBef>
                <a:spcPts val="1000"/>
              </a:spcBef>
              <a:spcAft>
                <a:spcPts val="0"/>
              </a:spcAft>
              <a:buNone/>
            </a:pPr>
            <a:endParaRPr lang="en-US" sz="1400" dirty="0"/>
          </a:p>
          <a:p>
            <a:pPr marL="0" lvl="0" indent="0" algn="l" rtl="0">
              <a:spcBef>
                <a:spcPts val="1000"/>
              </a:spcBef>
              <a:spcAft>
                <a:spcPts val="0"/>
              </a:spcAft>
              <a:buNone/>
            </a:pPr>
            <a:endParaRPr sz="1400" dirty="0"/>
          </a:p>
        </p:txBody>
      </p:sp>
      <p:pic>
        <p:nvPicPr>
          <p:cNvPr id="127" name="Google Shape;127;gb70580fdba_0_20"/>
          <p:cNvPicPr preferRelativeResize="0"/>
          <p:nvPr/>
        </p:nvPicPr>
        <p:blipFill>
          <a:blip r:embed="rId4">
            <a:alphaModFix/>
          </a:blip>
          <a:stretch>
            <a:fillRect/>
          </a:stretch>
        </p:blipFill>
        <p:spPr>
          <a:xfrm>
            <a:off x="7618425" y="365113"/>
            <a:ext cx="4248150" cy="1285875"/>
          </a:xfrm>
          <a:prstGeom prst="rect">
            <a:avLst/>
          </a:prstGeom>
          <a:noFill/>
          <a:ln>
            <a:noFill/>
          </a:ln>
        </p:spPr>
      </p:pic>
      <p:grpSp>
        <p:nvGrpSpPr>
          <p:cNvPr id="5" name="Group 4">
            <a:extLst>
              <a:ext uri="{FF2B5EF4-FFF2-40B4-BE49-F238E27FC236}">
                <a16:creationId xmlns:a16="http://schemas.microsoft.com/office/drawing/2014/main" id="{4A75CC8B-93A9-4F1F-AA7F-D5318A52A09A}"/>
              </a:ext>
            </a:extLst>
          </p:cNvPr>
          <p:cNvGrpSpPr/>
          <p:nvPr/>
        </p:nvGrpSpPr>
        <p:grpSpPr>
          <a:xfrm>
            <a:off x="7318422" y="1932444"/>
            <a:ext cx="4035378" cy="1175686"/>
            <a:chOff x="3408295" y="3678278"/>
            <a:chExt cx="7962717" cy="1574272"/>
          </a:xfrm>
        </p:grpSpPr>
        <p:pic>
          <p:nvPicPr>
            <p:cNvPr id="128" name="Google Shape;128;gb70580fdba_0_20"/>
            <p:cNvPicPr preferRelativeResize="0"/>
            <p:nvPr/>
          </p:nvPicPr>
          <p:blipFill>
            <a:blip r:embed="rId5">
              <a:alphaModFix/>
            </a:blip>
            <a:stretch>
              <a:fillRect/>
            </a:stretch>
          </p:blipFill>
          <p:spPr>
            <a:xfrm>
              <a:off x="3408295" y="3678278"/>
              <a:ext cx="5057591" cy="1574272"/>
            </a:xfrm>
            <a:prstGeom prst="rect">
              <a:avLst/>
            </a:prstGeom>
            <a:noFill/>
            <a:ln>
              <a:noFill/>
            </a:ln>
          </p:spPr>
        </p:pic>
        <p:pic>
          <p:nvPicPr>
            <p:cNvPr id="4" name="Picture 3">
              <a:extLst>
                <a:ext uri="{FF2B5EF4-FFF2-40B4-BE49-F238E27FC236}">
                  <a16:creationId xmlns:a16="http://schemas.microsoft.com/office/drawing/2014/main" id="{D82511AC-F3F9-412D-8A19-2281FD0C0EF4}"/>
                </a:ext>
              </a:extLst>
            </p:cNvPr>
            <p:cNvPicPr>
              <a:picLocks noChangeAspect="1"/>
            </p:cNvPicPr>
            <p:nvPr/>
          </p:nvPicPr>
          <p:blipFill>
            <a:blip r:embed="rId6"/>
            <a:stretch>
              <a:fillRect/>
            </a:stretch>
          </p:blipFill>
          <p:spPr>
            <a:xfrm>
              <a:off x="8465886" y="3678278"/>
              <a:ext cx="2905126" cy="1574272"/>
            </a:xfrm>
            <a:prstGeom prst="rect">
              <a:avLst/>
            </a:prstGeom>
          </p:spPr>
        </p:pic>
      </p:grpSp>
      <p:sp>
        <p:nvSpPr>
          <p:cNvPr id="6" name="Left Brace 5">
            <a:extLst>
              <a:ext uri="{FF2B5EF4-FFF2-40B4-BE49-F238E27FC236}">
                <a16:creationId xmlns:a16="http://schemas.microsoft.com/office/drawing/2014/main" id="{21D72EC7-CDD2-412A-AC01-474609E12266}"/>
              </a:ext>
            </a:extLst>
          </p:cNvPr>
          <p:cNvSpPr/>
          <p:nvPr/>
        </p:nvSpPr>
        <p:spPr>
          <a:xfrm rot="16200000">
            <a:off x="8430973" y="1898358"/>
            <a:ext cx="248176" cy="247327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e 10">
            <a:extLst>
              <a:ext uri="{FF2B5EF4-FFF2-40B4-BE49-F238E27FC236}">
                <a16:creationId xmlns:a16="http://schemas.microsoft.com/office/drawing/2014/main" id="{AA532277-244F-4353-9E70-5754B4D3EDCD}"/>
              </a:ext>
            </a:extLst>
          </p:cNvPr>
          <p:cNvSpPr/>
          <p:nvPr/>
        </p:nvSpPr>
        <p:spPr>
          <a:xfrm rot="16200000">
            <a:off x="10515641" y="2397479"/>
            <a:ext cx="225286" cy="145214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18165AC1-0F6A-4107-81E9-2341C61BDAB1}"/>
              </a:ext>
            </a:extLst>
          </p:cNvPr>
          <p:cNvSpPr txBox="1"/>
          <p:nvPr/>
        </p:nvSpPr>
        <p:spPr>
          <a:xfrm>
            <a:off x="8060246" y="3251095"/>
            <a:ext cx="989630" cy="461665"/>
          </a:xfrm>
          <a:prstGeom prst="rect">
            <a:avLst/>
          </a:prstGeom>
          <a:noFill/>
        </p:spPr>
        <p:txBody>
          <a:bodyPr wrap="none" rtlCol="0">
            <a:spAutoFit/>
          </a:bodyPr>
          <a:lstStyle/>
          <a:p>
            <a:r>
              <a:rPr lang="en-US" sz="1200" dirty="0"/>
              <a:t>Variational </a:t>
            </a:r>
            <a:br>
              <a:rPr lang="en-US" sz="1200" dirty="0"/>
            </a:br>
            <a:r>
              <a:rPr lang="en-US" sz="1200" dirty="0"/>
              <a:t>Autoencoder</a:t>
            </a:r>
          </a:p>
        </p:txBody>
      </p:sp>
      <p:sp>
        <p:nvSpPr>
          <p:cNvPr id="13" name="TextBox 12">
            <a:extLst>
              <a:ext uri="{FF2B5EF4-FFF2-40B4-BE49-F238E27FC236}">
                <a16:creationId xmlns:a16="http://schemas.microsoft.com/office/drawing/2014/main" id="{BAE55478-8CBA-431C-A178-E18E5F6BC6D7}"/>
              </a:ext>
            </a:extLst>
          </p:cNvPr>
          <p:cNvSpPr txBox="1"/>
          <p:nvPr/>
        </p:nvSpPr>
        <p:spPr>
          <a:xfrm>
            <a:off x="9645088" y="3251095"/>
            <a:ext cx="2161104" cy="646331"/>
          </a:xfrm>
          <a:prstGeom prst="rect">
            <a:avLst/>
          </a:prstGeom>
          <a:noFill/>
        </p:spPr>
        <p:txBody>
          <a:bodyPr wrap="none" rtlCol="0">
            <a:spAutoFit/>
          </a:bodyPr>
          <a:lstStyle/>
          <a:p>
            <a:pPr algn="ctr"/>
            <a:r>
              <a:rPr lang="en-US" sz="1200" dirty="0"/>
              <a:t>Perceptual Network</a:t>
            </a:r>
            <a:br>
              <a:rPr lang="en-US" sz="1200" dirty="0"/>
            </a:br>
            <a:r>
              <a:rPr lang="en-US" sz="1200" dirty="0" err="1"/>
              <a:t>Alexnet</a:t>
            </a:r>
            <a:br>
              <a:rPr lang="en-US" sz="1200" dirty="0"/>
            </a:br>
            <a:r>
              <a:rPr lang="en-US" sz="1200" dirty="0"/>
              <a:t>(2 feature layers + sigmoid func)</a:t>
            </a:r>
          </a:p>
        </p:txBody>
      </p:sp>
      <p:pic>
        <p:nvPicPr>
          <p:cNvPr id="9" name="Picture 8">
            <a:extLst>
              <a:ext uri="{FF2B5EF4-FFF2-40B4-BE49-F238E27FC236}">
                <a16:creationId xmlns:a16="http://schemas.microsoft.com/office/drawing/2014/main" id="{5B96EEDF-DC34-4A27-9192-9CB023B40999}"/>
              </a:ext>
            </a:extLst>
          </p:cNvPr>
          <p:cNvPicPr>
            <a:picLocks noChangeAspect="1"/>
          </p:cNvPicPr>
          <p:nvPr/>
        </p:nvPicPr>
        <p:blipFill>
          <a:blip r:embed="rId7"/>
          <a:stretch>
            <a:fillRect/>
          </a:stretch>
        </p:blipFill>
        <p:spPr>
          <a:xfrm>
            <a:off x="9688511" y="4119467"/>
            <a:ext cx="2185527" cy="1667902"/>
          </a:xfrm>
          <a:prstGeom prst="rect">
            <a:avLst/>
          </a:prstGeom>
        </p:spPr>
      </p:pic>
      <p:sp>
        <p:nvSpPr>
          <p:cNvPr id="16" name="TextBox 15">
            <a:extLst>
              <a:ext uri="{FF2B5EF4-FFF2-40B4-BE49-F238E27FC236}">
                <a16:creationId xmlns:a16="http://schemas.microsoft.com/office/drawing/2014/main" id="{3BB65721-6EB6-4D8F-A3E2-93A269A94E12}"/>
              </a:ext>
            </a:extLst>
          </p:cNvPr>
          <p:cNvSpPr txBox="1"/>
          <p:nvPr/>
        </p:nvSpPr>
        <p:spPr>
          <a:xfrm>
            <a:off x="9666577" y="5787447"/>
            <a:ext cx="2347759" cy="276999"/>
          </a:xfrm>
          <a:prstGeom prst="rect">
            <a:avLst/>
          </a:prstGeom>
          <a:noFill/>
        </p:spPr>
        <p:txBody>
          <a:bodyPr wrap="none" rtlCol="0">
            <a:spAutoFit/>
          </a:bodyPr>
          <a:lstStyle/>
          <a:p>
            <a:r>
              <a:rPr lang="en-US" sz="1200" dirty="0"/>
              <a:t>Schema of Perceptual VAE network</a:t>
            </a:r>
          </a:p>
        </p:txBody>
      </p:sp>
      <p:sp>
        <p:nvSpPr>
          <p:cNvPr id="10" name="Slide Number Placeholder 9">
            <a:extLst>
              <a:ext uri="{FF2B5EF4-FFF2-40B4-BE49-F238E27FC236}">
                <a16:creationId xmlns:a16="http://schemas.microsoft.com/office/drawing/2014/main" id="{7D56785F-5EFD-4788-8F2C-7000E2351FC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6</a:t>
            </a:fld>
            <a:endParaRPr lang="en-US" dirty="0"/>
          </a:p>
        </p:txBody>
      </p:sp>
      <p:pic>
        <p:nvPicPr>
          <p:cNvPr id="3" name="Picture 2">
            <a:extLst>
              <a:ext uri="{FF2B5EF4-FFF2-40B4-BE49-F238E27FC236}">
                <a16:creationId xmlns:a16="http://schemas.microsoft.com/office/drawing/2014/main" id="{7585BED3-D608-42EE-971F-8E0B84DC03B7}"/>
              </a:ext>
            </a:extLst>
          </p:cNvPr>
          <p:cNvPicPr>
            <a:picLocks noChangeAspect="1"/>
          </p:cNvPicPr>
          <p:nvPr/>
        </p:nvPicPr>
        <p:blipFill>
          <a:blip r:embed="rId8"/>
          <a:stretch>
            <a:fillRect/>
          </a:stretch>
        </p:blipFill>
        <p:spPr>
          <a:xfrm>
            <a:off x="7860235" y="4186595"/>
            <a:ext cx="1400840" cy="1400840"/>
          </a:xfrm>
          <a:prstGeom prst="rect">
            <a:avLst/>
          </a:prstGeom>
        </p:spPr>
      </p:pic>
      <p:sp>
        <p:nvSpPr>
          <p:cNvPr id="17" name="TextBox 16">
            <a:extLst>
              <a:ext uri="{FF2B5EF4-FFF2-40B4-BE49-F238E27FC236}">
                <a16:creationId xmlns:a16="http://schemas.microsoft.com/office/drawing/2014/main" id="{0046E494-85B8-41D4-B8E1-D50918BE4E41}"/>
              </a:ext>
            </a:extLst>
          </p:cNvPr>
          <p:cNvSpPr txBox="1"/>
          <p:nvPr/>
        </p:nvSpPr>
        <p:spPr>
          <a:xfrm>
            <a:off x="7646847" y="5725457"/>
            <a:ext cx="1894558" cy="461665"/>
          </a:xfrm>
          <a:prstGeom prst="rect">
            <a:avLst/>
          </a:prstGeom>
          <a:noFill/>
        </p:spPr>
        <p:txBody>
          <a:bodyPr wrap="none" rtlCol="0">
            <a:spAutoFit/>
          </a:bodyPr>
          <a:lstStyle/>
          <a:p>
            <a:pPr algn="ctr"/>
            <a:r>
              <a:rPr lang="en-US" sz="1200" dirty="0"/>
              <a:t>Sample of input and </a:t>
            </a:r>
            <a:br>
              <a:rPr lang="en-US" sz="1200" dirty="0"/>
            </a:br>
            <a:r>
              <a:rPr lang="en-US" sz="1200" dirty="0"/>
              <a:t>reconstructed image of VAE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gb70580fdba_0_25"/>
          <p:cNvSpPr txBox="1">
            <a:spLocks noGrp="1"/>
          </p:cNvSpPr>
          <p:nvPr>
            <p:ph type="title"/>
          </p:nvPr>
        </p:nvSpPr>
        <p:spPr>
          <a:xfrm>
            <a:off x="657224" y="499533"/>
            <a:ext cx="10772775" cy="830017"/>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200" dirty="0"/>
              <a:t>Transfer Learning               </a:t>
            </a:r>
            <a:r>
              <a:rPr lang="en-US" sz="1800" b="1" dirty="0">
                <a:solidFill>
                  <a:srgbClr val="0070C0"/>
                </a:solidFill>
                <a:hlinkClick r:id="rId3" action="ppaction://hlinkfile"/>
              </a:rPr>
              <a:t>Notebook link</a:t>
            </a:r>
            <a:br>
              <a:rPr lang="en-US" dirty="0"/>
            </a:br>
            <a:r>
              <a:rPr lang="en-US" sz="2400" dirty="0"/>
              <a:t>using VGG19bn</a:t>
            </a:r>
            <a:endParaRPr sz="2400" dirty="0"/>
          </a:p>
        </p:txBody>
      </p:sp>
      <p:sp>
        <p:nvSpPr>
          <p:cNvPr id="134" name="Google Shape;134;gb70580fdba_0_25"/>
          <p:cNvSpPr txBox="1">
            <a:spLocks noGrp="1"/>
          </p:cNvSpPr>
          <p:nvPr>
            <p:ph idx="1"/>
          </p:nvPr>
        </p:nvSpPr>
        <p:spPr>
          <a:xfrm>
            <a:off x="838200" y="1463970"/>
            <a:ext cx="5993100" cy="4712855"/>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sz="1400" dirty="0"/>
              <a:t>The VGG-19 CNN architecture is reported to achieve high accuracies for image processing large datasets such as ImageNet. VGG-19 model has roughly 143 million parameters. The VGG-19 contains 19 trainable layers including convolutional and fully connected layers as well as max pooling, and dropout.</a:t>
            </a:r>
            <a:endParaRPr sz="1400" dirty="0"/>
          </a:p>
          <a:p>
            <a:pPr marL="0" lvl="0" indent="0" algn="l" rtl="0">
              <a:spcBef>
                <a:spcPts val="1000"/>
              </a:spcBef>
              <a:spcAft>
                <a:spcPts val="0"/>
              </a:spcAft>
              <a:buNone/>
            </a:pPr>
            <a:r>
              <a:rPr lang="en-US" sz="1400" dirty="0"/>
              <a:t>Batch normalization (also known as batch norm) is an accelerate method used to make deep neural networks faster and more stable through normalization of the input layer by re-centering and re-scaling.</a:t>
            </a:r>
          </a:p>
          <a:p>
            <a:pPr marL="0" lvl="0" indent="0" algn="l" rtl="0">
              <a:spcBef>
                <a:spcPts val="1000"/>
              </a:spcBef>
              <a:spcAft>
                <a:spcPts val="0"/>
              </a:spcAft>
              <a:buNone/>
            </a:pPr>
            <a:endParaRPr lang="en-US" sz="1400" dirty="0"/>
          </a:p>
          <a:p>
            <a:pPr marL="0" lvl="0" indent="0" algn="l" rtl="0">
              <a:spcBef>
                <a:spcPts val="1000"/>
              </a:spcBef>
              <a:spcAft>
                <a:spcPts val="0"/>
              </a:spcAft>
              <a:buNone/>
            </a:pPr>
            <a:r>
              <a:rPr lang="en-US" sz="1400" dirty="0"/>
              <a:t>The training over the geo dataset after 50 epochs, achieved up to %99 accuracy over the test dataset. The VGG19bn has been modified to classify for 6 classes.</a:t>
            </a:r>
            <a:br>
              <a:rPr lang="en-US" sz="1400" dirty="0"/>
            </a:br>
            <a:r>
              <a:rPr lang="en-US" sz="1400" dirty="0"/>
              <a:t>After training, the features (after the last feature layers) will be extracted for validation dataset in order to retrieve the most similar images</a:t>
            </a:r>
          </a:p>
        </p:txBody>
      </p:sp>
      <p:pic>
        <p:nvPicPr>
          <p:cNvPr id="135" name="Google Shape;135;gb70580fdba_0_25"/>
          <p:cNvPicPr preferRelativeResize="0"/>
          <p:nvPr/>
        </p:nvPicPr>
        <p:blipFill>
          <a:blip r:embed="rId4">
            <a:alphaModFix/>
          </a:blip>
          <a:stretch>
            <a:fillRect/>
          </a:stretch>
        </p:blipFill>
        <p:spPr>
          <a:xfrm>
            <a:off x="7618425" y="365113"/>
            <a:ext cx="4248150" cy="1285875"/>
          </a:xfrm>
          <a:prstGeom prst="rect">
            <a:avLst/>
          </a:prstGeom>
          <a:noFill/>
          <a:ln>
            <a:noFill/>
          </a:ln>
        </p:spPr>
      </p:pic>
      <p:pic>
        <p:nvPicPr>
          <p:cNvPr id="138" name="Google Shape;138;gb70580fdba_0_25"/>
          <p:cNvPicPr preferRelativeResize="0"/>
          <p:nvPr/>
        </p:nvPicPr>
        <p:blipFill rotWithShape="1">
          <a:blip r:embed="rId5">
            <a:alphaModFix/>
          </a:blip>
          <a:srcRect/>
          <a:stretch/>
        </p:blipFill>
        <p:spPr>
          <a:xfrm>
            <a:off x="6831300" y="2442153"/>
            <a:ext cx="5099511" cy="2756488"/>
          </a:xfrm>
          <a:prstGeom prst="rect">
            <a:avLst/>
          </a:prstGeom>
          <a:noFill/>
          <a:ln>
            <a:noFill/>
          </a:ln>
        </p:spPr>
      </p:pic>
      <p:sp>
        <p:nvSpPr>
          <p:cNvPr id="3" name="Slide Number Placeholder 2">
            <a:extLst>
              <a:ext uri="{FF2B5EF4-FFF2-40B4-BE49-F238E27FC236}">
                <a16:creationId xmlns:a16="http://schemas.microsoft.com/office/drawing/2014/main" id="{9444D89E-E508-4137-9E02-6EE10FB70D1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
        <p:nvSpPr>
          <p:cNvPr id="13" name="TextBox 12">
            <a:extLst>
              <a:ext uri="{FF2B5EF4-FFF2-40B4-BE49-F238E27FC236}">
                <a16:creationId xmlns:a16="http://schemas.microsoft.com/office/drawing/2014/main" id="{96187DB7-E1B8-43C9-8EBD-ECEC7CE972EE}"/>
              </a:ext>
            </a:extLst>
          </p:cNvPr>
          <p:cNvSpPr txBox="1"/>
          <p:nvPr/>
        </p:nvSpPr>
        <p:spPr>
          <a:xfrm>
            <a:off x="8518191" y="5399027"/>
            <a:ext cx="1725729" cy="276999"/>
          </a:xfrm>
          <a:prstGeom prst="rect">
            <a:avLst/>
          </a:prstGeom>
          <a:noFill/>
        </p:spPr>
        <p:txBody>
          <a:bodyPr wrap="none" rtlCol="0">
            <a:spAutoFit/>
          </a:bodyPr>
          <a:lstStyle/>
          <a:p>
            <a:r>
              <a:rPr lang="en-US" sz="1200" dirty="0"/>
              <a:t>Architecture of VGG19bn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9" name="Picture 18">
            <a:extLst>
              <a:ext uri="{FF2B5EF4-FFF2-40B4-BE49-F238E27FC236}">
                <a16:creationId xmlns:a16="http://schemas.microsoft.com/office/drawing/2014/main" id="{866E798E-F082-4E7E-9194-564207A50849}"/>
              </a:ext>
            </a:extLst>
          </p:cNvPr>
          <p:cNvPicPr>
            <a:picLocks noChangeAspect="1"/>
          </p:cNvPicPr>
          <p:nvPr/>
        </p:nvPicPr>
        <p:blipFill>
          <a:blip r:embed="rId3"/>
          <a:stretch>
            <a:fillRect/>
          </a:stretch>
        </p:blipFill>
        <p:spPr>
          <a:xfrm>
            <a:off x="7961099" y="4887373"/>
            <a:ext cx="3392701" cy="1556954"/>
          </a:xfrm>
          <a:prstGeom prst="rect">
            <a:avLst/>
          </a:prstGeom>
        </p:spPr>
      </p:pic>
      <p:pic>
        <p:nvPicPr>
          <p:cNvPr id="22" name="Picture 21">
            <a:extLst>
              <a:ext uri="{FF2B5EF4-FFF2-40B4-BE49-F238E27FC236}">
                <a16:creationId xmlns:a16="http://schemas.microsoft.com/office/drawing/2014/main" id="{E1821ABB-9CFD-49DA-A883-D2AE4D3D38D3}"/>
              </a:ext>
            </a:extLst>
          </p:cNvPr>
          <p:cNvPicPr>
            <a:picLocks noChangeAspect="1"/>
          </p:cNvPicPr>
          <p:nvPr/>
        </p:nvPicPr>
        <p:blipFill>
          <a:blip r:embed="rId4"/>
          <a:stretch>
            <a:fillRect/>
          </a:stretch>
        </p:blipFill>
        <p:spPr>
          <a:xfrm>
            <a:off x="7961100" y="3280241"/>
            <a:ext cx="3392701" cy="1537386"/>
          </a:xfrm>
          <a:prstGeom prst="rect">
            <a:avLst/>
          </a:prstGeom>
        </p:spPr>
      </p:pic>
      <p:pic>
        <p:nvPicPr>
          <p:cNvPr id="26" name="Picture 25">
            <a:extLst>
              <a:ext uri="{FF2B5EF4-FFF2-40B4-BE49-F238E27FC236}">
                <a16:creationId xmlns:a16="http://schemas.microsoft.com/office/drawing/2014/main" id="{04B2C145-28F9-4817-B91F-13160661F4FC}"/>
              </a:ext>
            </a:extLst>
          </p:cNvPr>
          <p:cNvPicPr>
            <a:picLocks noChangeAspect="1"/>
          </p:cNvPicPr>
          <p:nvPr/>
        </p:nvPicPr>
        <p:blipFill>
          <a:blip r:embed="rId5"/>
          <a:stretch>
            <a:fillRect/>
          </a:stretch>
        </p:blipFill>
        <p:spPr>
          <a:xfrm>
            <a:off x="7907919" y="1610248"/>
            <a:ext cx="3445881" cy="1601607"/>
          </a:xfrm>
          <a:prstGeom prst="rect">
            <a:avLst/>
          </a:prstGeom>
        </p:spPr>
      </p:pic>
      <p:sp>
        <p:nvSpPr>
          <p:cNvPr id="133" name="Google Shape;133;gb70580fdba_0_25"/>
          <p:cNvSpPr txBox="1">
            <a:spLocks noGrp="1"/>
          </p:cNvSpPr>
          <p:nvPr>
            <p:ph type="title"/>
          </p:nvPr>
        </p:nvSpPr>
        <p:spPr>
          <a:xfrm>
            <a:off x="657224" y="499533"/>
            <a:ext cx="10772775" cy="830017"/>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200" dirty="0"/>
              <a:t>Similarity Retrieval with KNN</a:t>
            </a:r>
            <a:br>
              <a:rPr lang="en-US" dirty="0"/>
            </a:br>
            <a:r>
              <a:rPr lang="en-US" sz="2400" dirty="0"/>
              <a:t>comparisons between VAE, P-VAE, and VGG19bn</a:t>
            </a:r>
            <a:endParaRPr sz="2400" dirty="0"/>
          </a:p>
        </p:txBody>
      </p:sp>
      <p:sp>
        <p:nvSpPr>
          <p:cNvPr id="134" name="Google Shape;134;gb70580fdba_0_25"/>
          <p:cNvSpPr txBox="1">
            <a:spLocks noGrp="1"/>
          </p:cNvSpPr>
          <p:nvPr>
            <p:ph idx="1"/>
          </p:nvPr>
        </p:nvSpPr>
        <p:spPr>
          <a:xfrm>
            <a:off x="838200" y="1463970"/>
            <a:ext cx="5993100" cy="4712855"/>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sz="1200" dirty="0">
                <a:solidFill>
                  <a:schemeClr val="tx1"/>
                </a:solidFill>
              </a:rPr>
              <a:t>The comparison is being made using an image query.</a:t>
            </a:r>
          </a:p>
          <a:p>
            <a:pPr marL="0" lvl="0" indent="0" algn="l" rtl="0">
              <a:spcBef>
                <a:spcPts val="1000"/>
              </a:spcBef>
              <a:spcAft>
                <a:spcPts val="0"/>
              </a:spcAft>
              <a:buNone/>
            </a:pPr>
            <a:r>
              <a:rPr lang="en-US" sz="1200" dirty="0">
                <a:solidFill>
                  <a:schemeClr val="tx1"/>
                </a:solidFill>
              </a:rPr>
              <a:t>Then K-Nearest Neighbor (KNN) is being use to find the closest images in the feature spaces.</a:t>
            </a:r>
          </a:p>
          <a:p>
            <a:pPr marL="0" lvl="0" indent="0" algn="l" rtl="0">
              <a:spcBef>
                <a:spcPts val="1000"/>
              </a:spcBef>
              <a:spcAft>
                <a:spcPts val="0"/>
              </a:spcAft>
              <a:buNone/>
            </a:pPr>
            <a:r>
              <a:rPr lang="en-US" sz="1200" dirty="0">
                <a:solidFill>
                  <a:schemeClr val="tx1"/>
                </a:solidFill>
              </a:rPr>
              <a:t>The feature space for VAE (128 dimensions), P-VAE (128 dimensions), and VGG19bn (2048 dimensions).</a:t>
            </a:r>
          </a:p>
          <a:p>
            <a:pPr marL="0" lvl="0" indent="0" algn="l" rtl="0">
              <a:spcBef>
                <a:spcPts val="1000"/>
              </a:spcBef>
              <a:spcAft>
                <a:spcPts val="0"/>
              </a:spcAft>
              <a:buNone/>
            </a:pPr>
            <a:endParaRPr lang="en-US" sz="1200" dirty="0">
              <a:solidFill>
                <a:schemeClr val="tx1"/>
              </a:solidFill>
            </a:endParaRPr>
          </a:p>
          <a:p>
            <a:pPr marL="0" lvl="0" indent="0" algn="l" rtl="0">
              <a:spcBef>
                <a:spcPts val="1000"/>
              </a:spcBef>
              <a:spcAft>
                <a:spcPts val="0"/>
              </a:spcAft>
              <a:buNone/>
            </a:pPr>
            <a:r>
              <a:rPr lang="en-US" sz="1200" dirty="0">
                <a:solidFill>
                  <a:schemeClr val="tx1"/>
                </a:solidFill>
              </a:rPr>
              <a:t>The entire train geo set is used to fit the KNN with “cosine” metric to calculate the distance of samples.</a:t>
            </a:r>
          </a:p>
          <a:p>
            <a:pPr marL="0" lvl="0" indent="0" algn="l" rtl="0">
              <a:spcBef>
                <a:spcPts val="1000"/>
              </a:spcBef>
              <a:spcAft>
                <a:spcPts val="0"/>
              </a:spcAft>
              <a:buNone/>
            </a:pPr>
            <a:endParaRPr lang="en-US" sz="1200" dirty="0">
              <a:solidFill>
                <a:schemeClr val="tx1"/>
              </a:solidFill>
            </a:endParaRPr>
          </a:p>
          <a:p>
            <a:pPr marL="0" lvl="0" indent="0" algn="l" rtl="0">
              <a:spcBef>
                <a:spcPts val="1000"/>
              </a:spcBef>
              <a:spcAft>
                <a:spcPts val="0"/>
              </a:spcAft>
              <a:buNone/>
            </a:pPr>
            <a:r>
              <a:rPr lang="en-US" sz="1200" dirty="0">
                <a:solidFill>
                  <a:schemeClr val="tx1"/>
                </a:solidFill>
              </a:rPr>
              <a:t>There are three similarity metrics (PSNR, SSIM, DTW) being used to calculate similarity of each retrieved images (nearest images) with the query image.</a:t>
            </a:r>
          </a:p>
          <a:p>
            <a:pPr marL="0" lvl="0" indent="0" algn="l" rtl="0">
              <a:spcBef>
                <a:spcPts val="1000"/>
              </a:spcBef>
              <a:spcAft>
                <a:spcPts val="0"/>
              </a:spcAft>
              <a:buNone/>
            </a:pPr>
            <a:endParaRPr lang="en-US" sz="1200" dirty="0">
              <a:solidFill>
                <a:schemeClr val="tx1"/>
              </a:solidFill>
            </a:endParaRPr>
          </a:p>
          <a:p>
            <a:pPr marL="0" lvl="0" indent="0" algn="l" rtl="0">
              <a:spcBef>
                <a:spcPts val="1000"/>
              </a:spcBef>
              <a:spcAft>
                <a:spcPts val="0"/>
              </a:spcAft>
              <a:buNone/>
            </a:pPr>
            <a:r>
              <a:rPr lang="en-US" sz="1200" dirty="0">
                <a:solidFill>
                  <a:schemeClr val="tx1"/>
                </a:solidFill>
              </a:rPr>
              <a:t>The result shows that VGG19bn has better overall performance over P-VAE and P-VAE has better overall performance over VAE.</a:t>
            </a:r>
            <a:endParaRPr sz="1200" dirty="0">
              <a:solidFill>
                <a:schemeClr val="tx1"/>
              </a:solidFill>
            </a:endParaRPr>
          </a:p>
        </p:txBody>
      </p:sp>
      <p:sp>
        <p:nvSpPr>
          <p:cNvPr id="3" name="Slide Number Placeholder 2">
            <a:extLst>
              <a:ext uri="{FF2B5EF4-FFF2-40B4-BE49-F238E27FC236}">
                <a16:creationId xmlns:a16="http://schemas.microsoft.com/office/drawing/2014/main" id="{9444D89E-E508-4137-9E02-6EE10FB70D1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pic>
        <p:nvPicPr>
          <p:cNvPr id="21" name="Picture 20">
            <a:extLst>
              <a:ext uri="{FF2B5EF4-FFF2-40B4-BE49-F238E27FC236}">
                <a16:creationId xmlns:a16="http://schemas.microsoft.com/office/drawing/2014/main" id="{9DEBE286-13AD-4455-9E57-8B2DA966405C}"/>
              </a:ext>
            </a:extLst>
          </p:cNvPr>
          <p:cNvPicPr>
            <a:picLocks noChangeAspect="1"/>
          </p:cNvPicPr>
          <p:nvPr/>
        </p:nvPicPr>
        <p:blipFill>
          <a:blip r:embed="rId6"/>
          <a:stretch>
            <a:fillRect/>
          </a:stretch>
        </p:blipFill>
        <p:spPr>
          <a:xfrm>
            <a:off x="7441856" y="271603"/>
            <a:ext cx="4248150" cy="1285875"/>
          </a:xfrm>
          <a:prstGeom prst="rect">
            <a:avLst/>
          </a:prstGeom>
        </p:spPr>
      </p:pic>
      <p:sp>
        <p:nvSpPr>
          <p:cNvPr id="17" name="TextBox 16">
            <a:extLst>
              <a:ext uri="{FF2B5EF4-FFF2-40B4-BE49-F238E27FC236}">
                <a16:creationId xmlns:a16="http://schemas.microsoft.com/office/drawing/2014/main" id="{E4F4B647-9DC7-450D-B1E7-4ADEB66B855E}"/>
              </a:ext>
            </a:extLst>
          </p:cNvPr>
          <p:cNvSpPr txBox="1"/>
          <p:nvPr/>
        </p:nvSpPr>
        <p:spPr>
          <a:xfrm>
            <a:off x="5951896" y="504001"/>
            <a:ext cx="1489960" cy="369332"/>
          </a:xfrm>
          <a:prstGeom prst="rect">
            <a:avLst/>
          </a:prstGeom>
          <a:noFill/>
        </p:spPr>
        <p:txBody>
          <a:bodyPr wrap="none" rtlCol="0">
            <a:spAutoFit/>
          </a:bodyPr>
          <a:lstStyle/>
          <a:p>
            <a:r>
              <a:rPr lang="en-US" sz="1800" b="1" dirty="0">
                <a:solidFill>
                  <a:srgbClr val="0070C0"/>
                </a:solidFill>
                <a:hlinkClick r:id="rId7" action="ppaction://hlinkfile"/>
              </a:rPr>
              <a:t>Notebook VAE</a:t>
            </a:r>
            <a:endParaRPr lang="en-US" dirty="0"/>
          </a:p>
        </p:txBody>
      </p:sp>
      <p:sp>
        <p:nvSpPr>
          <p:cNvPr id="23" name="TextBox 22">
            <a:extLst>
              <a:ext uri="{FF2B5EF4-FFF2-40B4-BE49-F238E27FC236}">
                <a16:creationId xmlns:a16="http://schemas.microsoft.com/office/drawing/2014/main" id="{15F61B61-5481-4277-B39C-49294007B250}"/>
              </a:ext>
            </a:extLst>
          </p:cNvPr>
          <p:cNvSpPr txBox="1"/>
          <p:nvPr/>
        </p:nvSpPr>
        <p:spPr>
          <a:xfrm>
            <a:off x="5951896" y="823087"/>
            <a:ext cx="1674305" cy="369332"/>
          </a:xfrm>
          <a:prstGeom prst="rect">
            <a:avLst/>
          </a:prstGeom>
          <a:noFill/>
        </p:spPr>
        <p:txBody>
          <a:bodyPr wrap="none" rtlCol="0">
            <a:spAutoFit/>
          </a:bodyPr>
          <a:lstStyle/>
          <a:p>
            <a:r>
              <a:rPr lang="en-US" sz="1800" b="1" dirty="0">
                <a:solidFill>
                  <a:srgbClr val="0070C0"/>
                </a:solidFill>
                <a:hlinkClick r:id="rId8" action="ppaction://hlinkfile"/>
              </a:rPr>
              <a:t>Notebook P-VAE</a:t>
            </a:r>
            <a:endParaRPr lang="en-US" dirty="0"/>
          </a:p>
        </p:txBody>
      </p:sp>
      <p:sp>
        <p:nvSpPr>
          <p:cNvPr id="24" name="TextBox 23">
            <a:extLst>
              <a:ext uri="{FF2B5EF4-FFF2-40B4-BE49-F238E27FC236}">
                <a16:creationId xmlns:a16="http://schemas.microsoft.com/office/drawing/2014/main" id="{F65E50E4-89E2-445B-9637-D1384926E333}"/>
              </a:ext>
            </a:extLst>
          </p:cNvPr>
          <p:cNvSpPr txBox="1"/>
          <p:nvPr/>
        </p:nvSpPr>
        <p:spPr>
          <a:xfrm>
            <a:off x="5951896" y="1119761"/>
            <a:ext cx="2009204" cy="369332"/>
          </a:xfrm>
          <a:prstGeom prst="rect">
            <a:avLst/>
          </a:prstGeom>
          <a:noFill/>
        </p:spPr>
        <p:txBody>
          <a:bodyPr wrap="none" rtlCol="0">
            <a:spAutoFit/>
          </a:bodyPr>
          <a:lstStyle/>
          <a:p>
            <a:r>
              <a:rPr lang="en-US" sz="1800" b="1" dirty="0">
                <a:solidFill>
                  <a:srgbClr val="0070C0"/>
                </a:solidFill>
                <a:hlinkClick r:id="rId9" action="ppaction://hlinkfile"/>
              </a:rPr>
              <a:t>Notebook VGG19bn</a:t>
            </a:r>
            <a:endParaRPr lang="en-US" dirty="0"/>
          </a:p>
        </p:txBody>
      </p:sp>
      <p:sp>
        <p:nvSpPr>
          <p:cNvPr id="31" name="TextBox 30">
            <a:extLst>
              <a:ext uri="{FF2B5EF4-FFF2-40B4-BE49-F238E27FC236}">
                <a16:creationId xmlns:a16="http://schemas.microsoft.com/office/drawing/2014/main" id="{6E484597-E9BF-4C21-8807-674E0C510EA6}"/>
              </a:ext>
            </a:extLst>
          </p:cNvPr>
          <p:cNvSpPr txBox="1"/>
          <p:nvPr/>
        </p:nvSpPr>
        <p:spPr>
          <a:xfrm rot="16200000">
            <a:off x="6892186" y="2403822"/>
            <a:ext cx="1376339" cy="276999"/>
          </a:xfrm>
          <a:prstGeom prst="rect">
            <a:avLst/>
          </a:prstGeom>
          <a:noFill/>
        </p:spPr>
        <p:txBody>
          <a:bodyPr wrap="none" rtlCol="0">
            <a:spAutoFit/>
          </a:bodyPr>
          <a:lstStyle/>
          <a:p>
            <a:r>
              <a:rPr lang="en-US" sz="1200" dirty="0"/>
              <a:t>VAE image retrieval</a:t>
            </a:r>
          </a:p>
        </p:txBody>
      </p:sp>
      <p:sp>
        <p:nvSpPr>
          <p:cNvPr id="32" name="TextBox 31">
            <a:extLst>
              <a:ext uri="{FF2B5EF4-FFF2-40B4-BE49-F238E27FC236}">
                <a16:creationId xmlns:a16="http://schemas.microsoft.com/office/drawing/2014/main" id="{E0DDF19A-F229-40AB-8EA8-D8E8F1A5C432}"/>
              </a:ext>
            </a:extLst>
          </p:cNvPr>
          <p:cNvSpPr txBox="1"/>
          <p:nvPr/>
        </p:nvSpPr>
        <p:spPr>
          <a:xfrm rot="16200000">
            <a:off x="6828931" y="3910434"/>
            <a:ext cx="1502847" cy="276999"/>
          </a:xfrm>
          <a:prstGeom prst="rect">
            <a:avLst/>
          </a:prstGeom>
          <a:noFill/>
        </p:spPr>
        <p:txBody>
          <a:bodyPr wrap="none" rtlCol="0">
            <a:spAutoFit/>
          </a:bodyPr>
          <a:lstStyle/>
          <a:p>
            <a:r>
              <a:rPr lang="en-US" sz="1200" dirty="0"/>
              <a:t>P-VAE image retrieval</a:t>
            </a:r>
          </a:p>
        </p:txBody>
      </p:sp>
      <p:sp>
        <p:nvSpPr>
          <p:cNvPr id="33" name="TextBox 32">
            <a:extLst>
              <a:ext uri="{FF2B5EF4-FFF2-40B4-BE49-F238E27FC236}">
                <a16:creationId xmlns:a16="http://schemas.microsoft.com/office/drawing/2014/main" id="{A899A2CE-CFB3-4AC1-AD87-5EF9A7320669}"/>
              </a:ext>
            </a:extLst>
          </p:cNvPr>
          <p:cNvSpPr txBox="1"/>
          <p:nvPr/>
        </p:nvSpPr>
        <p:spPr>
          <a:xfrm rot="16200000">
            <a:off x="6714893" y="5583446"/>
            <a:ext cx="1730923" cy="276999"/>
          </a:xfrm>
          <a:prstGeom prst="rect">
            <a:avLst/>
          </a:prstGeom>
          <a:noFill/>
        </p:spPr>
        <p:txBody>
          <a:bodyPr wrap="none" rtlCol="0">
            <a:spAutoFit/>
          </a:bodyPr>
          <a:lstStyle/>
          <a:p>
            <a:r>
              <a:rPr lang="en-US" sz="1200" dirty="0"/>
              <a:t>VGG19bn image retrieval</a:t>
            </a:r>
          </a:p>
        </p:txBody>
      </p:sp>
    </p:spTree>
    <p:extLst>
      <p:ext uri="{BB962C8B-B14F-4D97-AF65-F5344CB8AC3E}">
        <p14:creationId xmlns:p14="http://schemas.microsoft.com/office/powerpoint/2010/main" val="3652049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5" name="Google Shape;145;gb70580fdba_0_30"/>
          <p:cNvSpPr txBox="1">
            <a:spLocks noGrp="1"/>
          </p:cNvSpPr>
          <p:nvPr>
            <p:ph type="title"/>
          </p:nvPr>
        </p:nvSpPr>
        <p:spPr>
          <a:xfrm>
            <a:off x="657224" y="499533"/>
            <a:ext cx="10772775" cy="910368"/>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200" dirty="0"/>
              <a:t>Dimensionality Reduction </a:t>
            </a:r>
            <a:br>
              <a:rPr lang="en-US" sz="3200" dirty="0"/>
            </a:br>
            <a:r>
              <a:rPr lang="en-US" sz="3200" dirty="0"/>
              <a:t>for Visualization</a:t>
            </a:r>
            <a:endParaRPr sz="3200" dirty="0"/>
          </a:p>
        </p:txBody>
      </p:sp>
      <p:sp>
        <p:nvSpPr>
          <p:cNvPr id="143" name="Google Shape;143;gb70580fdba_0_30"/>
          <p:cNvSpPr txBox="1">
            <a:spLocks noGrp="1"/>
          </p:cNvSpPr>
          <p:nvPr>
            <p:ph idx="1"/>
          </p:nvPr>
        </p:nvSpPr>
        <p:spPr>
          <a:xfrm>
            <a:off x="838200" y="1544309"/>
            <a:ext cx="5267700" cy="4632516"/>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sz="1400" b="1" dirty="0"/>
              <a:t>t-Distributed Stochastic Neighbor Embedding (t-SNE)</a:t>
            </a:r>
            <a:endParaRPr sz="1400" b="1" dirty="0"/>
          </a:p>
          <a:p>
            <a:pPr marL="0" lvl="0" indent="0" algn="l" rtl="0">
              <a:spcBef>
                <a:spcPts val="1000"/>
              </a:spcBef>
              <a:spcAft>
                <a:spcPts val="0"/>
              </a:spcAft>
              <a:buNone/>
            </a:pPr>
            <a:r>
              <a:rPr lang="en-US" sz="1200" dirty="0">
                <a:highlight>
                  <a:srgbClr val="FFFFFF"/>
                </a:highlight>
                <a:ea typeface="Arial"/>
                <a:cs typeface="Arial"/>
                <a:sym typeface="Arial"/>
              </a:rPr>
              <a:t>TSNE takes much longer and is designed to retain local structure within the data. </a:t>
            </a:r>
          </a:p>
          <a:p>
            <a:pPr marL="0" lvl="0" indent="0" algn="l" rtl="0">
              <a:spcBef>
                <a:spcPts val="1000"/>
              </a:spcBef>
              <a:spcAft>
                <a:spcPts val="0"/>
              </a:spcAft>
              <a:buNone/>
            </a:pPr>
            <a:r>
              <a:rPr lang="en-US" sz="1200" dirty="0">
                <a:highlight>
                  <a:srgbClr val="FFFFFF"/>
                </a:highlight>
                <a:cs typeface="Arial"/>
                <a:sym typeface="Arial"/>
              </a:rPr>
              <a:t>The transformation has done for entire data (</a:t>
            </a:r>
            <a:r>
              <a:rPr lang="en-US" sz="1200" dirty="0" err="1">
                <a:highlight>
                  <a:srgbClr val="FFFFFF"/>
                </a:highlight>
                <a:cs typeface="Arial"/>
                <a:sym typeface="Arial"/>
              </a:rPr>
              <a:t>trian</a:t>
            </a:r>
            <a:r>
              <a:rPr lang="en-US" sz="1200" dirty="0">
                <a:highlight>
                  <a:srgbClr val="FFFFFF"/>
                </a:highlight>
                <a:cs typeface="Arial"/>
                <a:sym typeface="Arial"/>
              </a:rPr>
              <a:t> + test) features, since there is no “transform” function to transform test features after building TSNE embedding model.</a:t>
            </a:r>
            <a:br>
              <a:rPr lang="en-US" sz="1200" dirty="0">
                <a:highlight>
                  <a:srgbClr val="FFFFFF"/>
                </a:highlight>
                <a:cs typeface="Arial"/>
                <a:sym typeface="Arial"/>
              </a:rPr>
            </a:br>
            <a:r>
              <a:rPr lang="en-US" sz="1200" dirty="0">
                <a:highlight>
                  <a:srgbClr val="FFFFFF"/>
                </a:highlight>
                <a:cs typeface="Arial"/>
                <a:sym typeface="Arial"/>
              </a:rPr>
              <a:t>The visualization however is only for test features in 2D plane.</a:t>
            </a:r>
            <a:endParaRPr sz="1200" dirty="0"/>
          </a:p>
          <a:p>
            <a:pPr marL="0" lvl="0" indent="0" algn="l" rtl="0">
              <a:spcBef>
                <a:spcPts val="1000"/>
              </a:spcBef>
              <a:spcAft>
                <a:spcPts val="0"/>
              </a:spcAft>
              <a:buNone/>
            </a:pPr>
            <a:r>
              <a:rPr lang="en-US" sz="1400" b="1" dirty="0"/>
              <a:t>Uniform Manifold Approximation and Projection (UMAP)*</a:t>
            </a:r>
            <a:endParaRPr sz="1400" b="1" dirty="0"/>
          </a:p>
          <a:p>
            <a:pPr marL="0" lvl="0" indent="0" algn="l" rtl="0">
              <a:spcBef>
                <a:spcPts val="1000"/>
              </a:spcBef>
              <a:spcAft>
                <a:spcPts val="0"/>
              </a:spcAft>
              <a:buNone/>
            </a:pPr>
            <a:r>
              <a:rPr lang="en-US" sz="1200" dirty="0">
                <a:highlight>
                  <a:srgbClr val="FFFFFF"/>
                </a:highlight>
                <a:ea typeface="Arial"/>
                <a:cs typeface="Arial"/>
                <a:sym typeface="Arial"/>
              </a:rPr>
              <a:t>UMAP is generally quicker and is designed for a balance between local density and global/topological structure in the embedding. Also “transform” is available.</a:t>
            </a:r>
            <a:endParaRPr sz="1200" dirty="0">
              <a:highlight>
                <a:srgbClr val="FFFFFF"/>
              </a:highlight>
              <a:ea typeface="Arial"/>
              <a:cs typeface="Arial"/>
              <a:sym typeface="Arial"/>
            </a:endParaRPr>
          </a:p>
          <a:p>
            <a:pPr marL="0" lvl="0" indent="0" algn="l" rtl="0">
              <a:lnSpc>
                <a:spcPct val="115000"/>
              </a:lnSpc>
              <a:spcBef>
                <a:spcPts val="0"/>
              </a:spcBef>
              <a:spcAft>
                <a:spcPts val="0"/>
              </a:spcAft>
              <a:buNone/>
            </a:pPr>
            <a:r>
              <a:rPr lang="en-US" sz="1200" dirty="0">
                <a:solidFill>
                  <a:srgbClr val="24292E"/>
                </a:solidFill>
                <a:highlight>
                  <a:srgbClr val="FFFFFF"/>
                </a:highlight>
                <a:ea typeface="Arial"/>
                <a:cs typeface="Arial"/>
                <a:sym typeface="Arial"/>
              </a:rPr>
              <a:t>The algorithm is founded on three assumptions about the data:</a:t>
            </a:r>
            <a:endParaRPr sz="1200" dirty="0">
              <a:solidFill>
                <a:srgbClr val="24292E"/>
              </a:solidFill>
              <a:highlight>
                <a:srgbClr val="FFFFFF"/>
              </a:highlight>
              <a:ea typeface="Arial"/>
              <a:cs typeface="Arial"/>
              <a:sym typeface="Arial"/>
            </a:endParaRPr>
          </a:p>
          <a:p>
            <a:pPr marL="457200" lvl="0" indent="-304800" algn="l" rtl="0">
              <a:lnSpc>
                <a:spcPct val="115000"/>
              </a:lnSpc>
              <a:spcBef>
                <a:spcPts val="1200"/>
              </a:spcBef>
              <a:spcAft>
                <a:spcPts val="0"/>
              </a:spcAft>
              <a:buClr>
                <a:srgbClr val="24292E"/>
              </a:buClr>
              <a:buSzPts val="1200"/>
              <a:buAutoNum type="arabicPeriod"/>
            </a:pPr>
            <a:r>
              <a:rPr lang="en-US" sz="1200" dirty="0">
                <a:solidFill>
                  <a:srgbClr val="24292E"/>
                </a:solidFill>
                <a:highlight>
                  <a:srgbClr val="FFFFFF"/>
                </a:highlight>
                <a:ea typeface="Arial"/>
                <a:cs typeface="Arial"/>
                <a:sym typeface="Arial"/>
              </a:rPr>
              <a:t>The data is uniformly distributed on a Riemannian manifold;</a:t>
            </a:r>
            <a:endParaRPr sz="1200" dirty="0">
              <a:solidFill>
                <a:srgbClr val="24292E"/>
              </a:solidFill>
              <a:highlight>
                <a:srgbClr val="FFFFFF"/>
              </a:highlight>
              <a:ea typeface="Arial"/>
              <a:cs typeface="Arial"/>
              <a:sym typeface="Arial"/>
            </a:endParaRPr>
          </a:p>
          <a:p>
            <a:pPr marL="457200" lvl="0" indent="-304800" algn="l" rtl="0">
              <a:lnSpc>
                <a:spcPct val="115000"/>
              </a:lnSpc>
              <a:spcBef>
                <a:spcPts val="0"/>
              </a:spcBef>
              <a:spcAft>
                <a:spcPts val="0"/>
              </a:spcAft>
              <a:buClr>
                <a:srgbClr val="24292E"/>
              </a:buClr>
              <a:buSzPts val="1200"/>
              <a:buAutoNum type="arabicPeriod"/>
            </a:pPr>
            <a:r>
              <a:rPr lang="en-US" sz="1200" dirty="0">
                <a:solidFill>
                  <a:srgbClr val="24292E"/>
                </a:solidFill>
                <a:highlight>
                  <a:srgbClr val="FFFFFF"/>
                </a:highlight>
                <a:ea typeface="Arial"/>
                <a:cs typeface="Arial"/>
                <a:sym typeface="Arial"/>
              </a:rPr>
              <a:t>The Riemannian metric is locally constant (or can be approximated as such);</a:t>
            </a:r>
            <a:endParaRPr sz="1200" dirty="0">
              <a:solidFill>
                <a:srgbClr val="24292E"/>
              </a:solidFill>
              <a:highlight>
                <a:srgbClr val="FFFFFF"/>
              </a:highlight>
              <a:ea typeface="Arial"/>
              <a:cs typeface="Arial"/>
              <a:sym typeface="Arial"/>
            </a:endParaRPr>
          </a:p>
          <a:p>
            <a:pPr marL="457200" lvl="0" indent="-304800" algn="l" rtl="0">
              <a:lnSpc>
                <a:spcPct val="115000"/>
              </a:lnSpc>
              <a:spcBef>
                <a:spcPts val="0"/>
              </a:spcBef>
              <a:spcAft>
                <a:spcPts val="0"/>
              </a:spcAft>
              <a:buClr>
                <a:srgbClr val="24292E"/>
              </a:buClr>
              <a:buSzPts val="1200"/>
              <a:buAutoNum type="arabicPeriod"/>
            </a:pPr>
            <a:r>
              <a:rPr lang="en-US" sz="1200" dirty="0">
                <a:solidFill>
                  <a:srgbClr val="24292E"/>
                </a:solidFill>
                <a:highlight>
                  <a:srgbClr val="FFFFFF"/>
                </a:highlight>
                <a:ea typeface="Arial"/>
                <a:cs typeface="Arial"/>
                <a:sym typeface="Arial"/>
              </a:rPr>
              <a:t>The manifold is locally connected.</a:t>
            </a:r>
            <a:endParaRPr sz="1200" dirty="0">
              <a:solidFill>
                <a:srgbClr val="24292E"/>
              </a:solidFill>
              <a:highlight>
                <a:srgbClr val="FFFFFF"/>
              </a:highlight>
              <a:ea typeface="Arial"/>
              <a:cs typeface="Arial"/>
              <a:sym typeface="Arial"/>
            </a:endParaRPr>
          </a:p>
          <a:p>
            <a:pPr marL="0" lvl="0" indent="0" algn="l">
              <a:spcBef>
                <a:spcPts val="1200"/>
              </a:spcBef>
              <a:spcAft>
                <a:spcPts val="0"/>
              </a:spcAft>
              <a:buClr>
                <a:schemeClr val="dk1"/>
              </a:buClr>
              <a:buSzPts val="1100"/>
              <a:buFont typeface="Arial"/>
              <a:buNone/>
            </a:pPr>
            <a:r>
              <a:rPr lang="en-US" sz="1400" b="1" dirty="0">
                <a:highlight>
                  <a:srgbClr val="FFFFFF"/>
                </a:highlight>
                <a:ea typeface="Arial"/>
                <a:cs typeface="Arial"/>
                <a:sym typeface="Arial"/>
              </a:rPr>
              <a:t>Results</a:t>
            </a:r>
          </a:p>
          <a:p>
            <a:pPr marL="0" lvl="0" indent="0" algn="l">
              <a:spcBef>
                <a:spcPts val="1200"/>
              </a:spcBef>
              <a:spcAft>
                <a:spcPts val="0"/>
              </a:spcAft>
              <a:buClr>
                <a:schemeClr val="dk1"/>
              </a:buClr>
              <a:buSzPts val="1100"/>
              <a:buFont typeface="Arial"/>
              <a:buNone/>
            </a:pPr>
            <a:r>
              <a:rPr lang="en-US" sz="1200" dirty="0">
                <a:highlight>
                  <a:srgbClr val="FFFFFF"/>
                </a:highlight>
                <a:ea typeface="Arial"/>
                <a:cs typeface="Arial"/>
                <a:sym typeface="Arial"/>
              </a:rPr>
              <a:t>The results show that UMAP had better performance to maintain global structure. Also VGG19bn (transfer learning) outperforms over VAE and P-VAE in order to have distinct clusters of classes with enough distance from other classes</a:t>
            </a:r>
          </a:p>
          <a:p>
            <a:pPr marL="0" lvl="0" indent="0" algn="l">
              <a:spcBef>
                <a:spcPts val="1200"/>
              </a:spcBef>
              <a:spcAft>
                <a:spcPts val="0"/>
              </a:spcAft>
              <a:buClr>
                <a:schemeClr val="dk1"/>
              </a:buClr>
              <a:buSzPts val="1100"/>
              <a:buFont typeface="Arial"/>
              <a:buNone/>
            </a:pPr>
            <a:endParaRPr lang="en-US" sz="1200" dirty="0">
              <a:highlight>
                <a:srgbClr val="FFFFFF"/>
              </a:highlight>
              <a:ea typeface="Arial"/>
              <a:cs typeface="Arial"/>
              <a:sym typeface="Arial"/>
            </a:endParaRPr>
          </a:p>
          <a:p>
            <a:pPr marL="0" lvl="0" indent="0" algn="l" rtl="0">
              <a:spcBef>
                <a:spcPts val="1200"/>
              </a:spcBef>
              <a:spcAft>
                <a:spcPts val="0"/>
              </a:spcAft>
              <a:buClr>
                <a:schemeClr val="dk1"/>
              </a:buClr>
              <a:buSzPts val="1100"/>
              <a:buFont typeface="Arial"/>
              <a:buNone/>
            </a:pPr>
            <a:r>
              <a:rPr lang="en-US" sz="1050" dirty="0">
                <a:highlight>
                  <a:srgbClr val="FFFFFF"/>
                </a:highlight>
                <a:ea typeface="Arial"/>
                <a:cs typeface="Arial"/>
                <a:sym typeface="Arial"/>
              </a:rPr>
              <a:t>* Reference: Parra-Hernández, Ronald M., Jorge I. Posada-Quintero, Orlando Acevedo-Charry, and Hugo F. Posada-Quintero. "Uniform Manifold Approximation and Projection for Clustering Taxa through Vocalizations in a Neotropical Passerine (Rough-Legged Tyrannulet, </a:t>
            </a:r>
            <a:r>
              <a:rPr lang="en-US" sz="1050" dirty="0" err="1">
                <a:highlight>
                  <a:srgbClr val="FFFFFF"/>
                </a:highlight>
                <a:ea typeface="Arial"/>
                <a:cs typeface="Arial"/>
                <a:sym typeface="Arial"/>
              </a:rPr>
              <a:t>Phyllomyias</a:t>
            </a:r>
            <a:r>
              <a:rPr lang="en-US" sz="1050" dirty="0">
                <a:highlight>
                  <a:srgbClr val="FFFFFF"/>
                </a:highlight>
                <a:ea typeface="Arial"/>
                <a:cs typeface="Arial"/>
                <a:sym typeface="Arial"/>
              </a:rPr>
              <a:t> </a:t>
            </a:r>
            <a:r>
              <a:rPr lang="en-US" sz="1050" dirty="0" err="1">
                <a:highlight>
                  <a:srgbClr val="FFFFFF"/>
                </a:highlight>
                <a:ea typeface="Arial"/>
                <a:cs typeface="Arial"/>
                <a:sym typeface="Arial"/>
              </a:rPr>
              <a:t>burmeisteri</a:t>
            </a:r>
            <a:r>
              <a:rPr lang="en-US" sz="1050" dirty="0">
                <a:highlight>
                  <a:srgbClr val="FFFFFF"/>
                </a:highlight>
                <a:ea typeface="Arial"/>
                <a:cs typeface="Arial"/>
                <a:sym typeface="Arial"/>
              </a:rPr>
              <a:t>)." Animals 10, no. 8 (2020): 1406.</a:t>
            </a:r>
            <a:endParaRPr sz="1050" dirty="0">
              <a:highlight>
                <a:srgbClr val="FFFFFF"/>
              </a:highlight>
              <a:ea typeface="Arial"/>
              <a:cs typeface="Arial"/>
              <a:sym typeface="Arial"/>
            </a:endParaRPr>
          </a:p>
        </p:txBody>
      </p:sp>
      <p:pic>
        <p:nvPicPr>
          <p:cNvPr id="144" name="Google Shape;144;gb70580fdba_0_30"/>
          <p:cNvPicPr preferRelativeResize="0"/>
          <p:nvPr/>
        </p:nvPicPr>
        <p:blipFill>
          <a:blip r:embed="rId3">
            <a:alphaModFix/>
          </a:blip>
          <a:stretch>
            <a:fillRect/>
          </a:stretch>
        </p:blipFill>
        <p:spPr>
          <a:xfrm>
            <a:off x="8556125" y="365125"/>
            <a:ext cx="3317025" cy="1004025"/>
          </a:xfrm>
          <a:prstGeom prst="rect">
            <a:avLst/>
          </a:prstGeom>
          <a:noFill/>
          <a:ln>
            <a:noFill/>
          </a:ln>
        </p:spPr>
      </p:pic>
      <p:sp>
        <p:nvSpPr>
          <p:cNvPr id="3" name="Slide Number Placeholder 2">
            <a:extLst>
              <a:ext uri="{FF2B5EF4-FFF2-40B4-BE49-F238E27FC236}">
                <a16:creationId xmlns:a16="http://schemas.microsoft.com/office/drawing/2014/main" id="{E3AB2326-4619-4758-AF0F-9FCD91914B3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grpSp>
        <p:nvGrpSpPr>
          <p:cNvPr id="2" name="Group 1">
            <a:extLst>
              <a:ext uri="{FF2B5EF4-FFF2-40B4-BE49-F238E27FC236}">
                <a16:creationId xmlns:a16="http://schemas.microsoft.com/office/drawing/2014/main" id="{F1B89224-B27C-487D-9F78-316E6FDFE56B}"/>
              </a:ext>
            </a:extLst>
          </p:cNvPr>
          <p:cNvGrpSpPr/>
          <p:nvPr/>
        </p:nvGrpSpPr>
        <p:grpSpPr>
          <a:xfrm>
            <a:off x="6421587" y="2055099"/>
            <a:ext cx="5677366" cy="3176115"/>
            <a:chOff x="6421587" y="2055099"/>
            <a:chExt cx="5677366" cy="3176115"/>
          </a:xfrm>
        </p:grpSpPr>
        <p:pic>
          <p:nvPicPr>
            <p:cNvPr id="5" name="Picture 4">
              <a:extLst>
                <a:ext uri="{FF2B5EF4-FFF2-40B4-BE49-F238E27FC236}">
                  <a16:creationId xmlns:a16="http://schemas.microsoft.com/office/drawing/2014/main" id="{540AFD71-2D7B-4F72-920B-E97D831E6D4F}"/>
                </a:ext>
              </a:extLst>
            </p:cNvPr>
            <p:cNvPicPr>
              <a:picLocks noChangeAspect="1"/>
            </p:cNvPicPr>
            <p:nvPr/>
          </p:nvPicPr>
          <p:blipFill>
            <a:blip r:embed="rId4"/>
            <a:stretch>
              <a:fillRect/>
            </a:stretch>
          </p:blipFill>
          <p:spPr>
            <a:xfrm>
              <a:off x="10282405" y="3631342"/>
              <a:ext cx="1816548" cy="1585852"/>
            </a:xfrm>
            <a:prstGeom prst="rect">
              <a:avLst/>
            </a:prstGeom>
          </p:spPr>
        </p:pic>
        <p:pic>
          <p:nvPicPr>
            <p:cNvPr id="7" name="Picture 6">
              <a:extLst>
                <a:ext uri="{FF2B5EF4-FFF2-40B4-BE49-F238E27FC236}">
                  <a16:creationId xmlns:a16="http://schemas.microsoft.com/office/drawing/2014/main" id="{6A0DE591-FA77-4013-8DBB-DC38478E3D59}"/>
                </a:ext>
              </a:extLst>
            </p:cNvPr>
            <p:cNvPicPr>
              <a:picLocks noChangeAspect="1"/>
            </p:cNvPicPr>
            <p:nvPr/>
          </p:nvPicPr>
          <p:blipFill>
            <a:blip r:embed="rId5"/>
            <a:stretch>
              <a:fillRect/>
            </a:stretch>
          </p:blipFill>
          <p:spPr>
            <a:xfrm>
              <a:off x="10282405" y="2074886"/>
              <a:ext cx="1816548" cy="1532401"/>
            </a:xfrm>
            <a:prstGeom prst="rect">
              <a:avLst/>
            </a:prstGeom>
          </p:spPr>
        </p:pic>
        <p:pic>
          <p:nvPicPr>
            <p:cNvPr id="9" name="Picture 8">
              <a:extLst>
                <a:ext uri="{FF2B5EF4-FFF2-40B4-BE49-F238E27FC236}">
                  <a16:creationId xmlns:a16="http://schemas.microsoft.com/office/drawing/2014/main" id="{024CEBAB-5CAA-4B5E-81CE-54284AC50393}"/>
                </a:ext>
              </a:extLst>
            </p:cNvPr>
            <p:cNvPicPr>
              <a:picLocks noChangeAspect="1"/>
            </p:cNvPicPr>
            <p:nvPr/>
          </p:nvPicPr>
          <p:blipFill>
            <a:blip r:embed="rId6"/>
            <a:stretch>
              <a:fillRect/>
            </a:stretch>
          </p:blipFill>
          <p:spPr>
            <a:xfrm>
              <a:off x="8327237" y="3659157"/>
              <a:ext cx="1816548" cy="1572057"/>
            </a:xfrm>
            <a:prstGeom prst="rect">
              <a:avLst/>
            </a:prstGeom>
          </p:spPr>
        </p:pic>
        <p:pic>
          <p:nvPicPr>
            <p:cNvPr id="11" name="Picture 10">
              <a:extLst>
                <a:ext uri="{FF2B5EF4-FFF2-40B4-BE49-F238E27FC236}">
                  <a16:creationId xmlns:a16="http://schemas.microsoft.com/office/drawing/2014/main" id="{0B09EEDF-9B46-4BCC-8F4F-3BC5BD6C1469}"/>
                </a:ext>
              </a:extLst>
            </p:cNvPr>
            <p:cNvPicPr>
              <a:picLocks noChangeAspect="1"/>
            </p:cNvPicPr>
            <p:nvPr/>
          </p:nvPicPr>
          <p:blipFill>
            <a:blip r:embed="rId7"/>
            <a:stretch>
              <a:fillRect/>
            </a:stretch>
          </p:blipFill>
          <p:spPr>
            <a:xfrm>
              <a:off x="8383408" y="2073305"/>
              <a:ext cx="1768836" cy="1585852"/>
            </a:xfrm>
            <a:prstGeom prst="rect">
              <a:avLst/>
            </a:prstGeom>
          </p:spPr>
        </p:pic>
        <p:pic>
          <p:nvPicPr>
            <p:cNvPr id="13" name="Picture 12">
              <a:extLst>
                <a:ext uri="{FF2B5EF4-FFF2-40B4-BE49-F238E27FC236}">
                  <a16:creationId xmlns:a16="http://schemas.microsoft.com/office/drawing/2014/main" id="{2D95D76F-5B9E-44A5-9391-BAC11DBA12C1}"/>
                </a:ext>
              </a:extLst>
            </p:cNvPr>
            <p:cNvPicPr>
              <a:picLocks noChangeAspect="1"/>
            </p:cNvPicPr>
            <p:nvPr/>
          </p:nvPicPr>
          <p:blipFill>
            <a:blip r:embed="rId8"/>
            <a:stretch>
              <a:fillRect/>
            </a:stretch>
          </p:blipFill>
          <p:spPr>
            <a:xfrm>
              <a:off x="6425369" y="3607287"/>
              <a:ext cx="1841710" cy="1585852"/>
            </a:xfrm>
            <a:prstGeom prst="rect">
              <a:avLst/>
            </a:prstGeom>
          </p:spPr>
        </p:pic>
        <p:pic>
          <p:nvPicPr>
            <p:cNvPr id="15" name="Picture 14">
              <a:extLst>
                <a:ext uri="{FF2B5EF4-FFF2-40B4-BE49-F238E27FC236}">
                  <a16:creationId xmlns:a16="http://schemas.microsoft.com/office/drawing/2014/main" id="{E6BA6EC7-CD67-4ECC-88CE-0C680E3D928F}"/>
                </a:ext>
              </a:extLst>
            </p:cNvPr>
            <p:cNvPicPr>
              <a:picLocks noChangeAspect="1"/>
            </p:cNvPicPr>
            <p:nvPr/>
          </p:nvPicPr>
          <p:blipFill>
            <a:blip r:embed="rId9"/>
            <a:stretch>
              <a:fillRect/>
            </a:stretch>
          </p:blipFill>
          <p:spPr>
            <a:xfrm>
              <a:off x="6421587" y="2055099"/>
              <a:ext cx="1841505" cy="1622263"/>
            </a:xfrm>
            <a:prstGeom prst="rect">
              <a:avLst/>
            </a:prstGeom>
          </p:spPr>
        </p:pic>
      </p:grpSp>
      <p:sp>
        <p:nvSpPr>
          <p:cNvPr id="14" name="TextBox 13">
            <a:extLst>
              <a:ext uri="{FF2B5EF4-FFF2-40B4-BE49-F238E27FC236}">
                <a16:creationId xmlns:a16="http://schemas.microsoft.com/office/drawing/2014/main" id="{44C2F9AF-718C-489A-BCBA-DDB9ABF2EF6A}"/>
              </a:ext>
            </a:extLst>
          </p:cNvPr>
          <p:cNvSpPr txBox="1"/>
          <p:nvPr/>
        </p:nvSpPr>
        <p:spPr>
          <a:xfrm>
            <a:off x="6624866" y="5484088"/>
            <a:ext cx="1434945" cy="276999"/>
          </a:xfrm>
          <a:prstGeom prst="rect">
            <a:avLst/>
          </a:prstGeom>
          <a:noFill/>
        </p:spPr>
        <p:txBody>
          <a:bodyPr wrap="none" rtlCol="0">
            <a:spAutoFit/>
          </a:bodyPr>
          <a:lstStyle/>
          <a:p>
            <a:r>
              <a:rPr lang="en-US" sz="1200" dirty="0"/>
              <a:t>TSNE/UMAP for VAE</a:t>
            </a:r>
          </a:p>
        </p:txBody>
      </p:sp>
      <p:sp>
        <p:nvSpPr>
          <p:cNvPr id="17" name="TextBox 16">
            <a:extLst>
              <a:ext uri="{FF2B5EF4-FFF2-40B4-BE49-F238E27FC236}">
                <a16:creationId xmlns:a16="http://schemas.microsoft.com/office/drawing/2014/main" id="{69F21452-ADAE-4E10-9B54-6A9EFF5153EA}"/>
              </a:ext>
            </a:extLst>
          </p:cNvPr>
          <p:cNvSpPr txBox="1"/>
          <p:nvPr/>
        </p:nvSpPr>
        <p:spPr>
          <a:xfrm>
            <a:off x="8444350" y="5479031"/>
            <a:ext cx="1559979" cy="276999"/>
          </a:xfrm>
          <a:prstGeom prst="rect">
            <a:avLst/>
          </a:prstGeom>
          <a:noFill/>
        </p:spPr>
        <p:txBody>
          <a:bodyPr wrap="none" rtlCol="0">
            <a:spAutoFit/>
          </a:bodyPr>
          <a:lstStyle/>
          <a:p>
            <a:r>
              <a:rPr lang="en-US" sz="1200" dirty="0"/>
              <a:t>TSNE/UMAP for P-VAE</a:t>
            </a:r>
          </a:p>
        </p:txBody>
      </p:sp>
      <p:sp>
        <p:nvSpPr>
          <p:cNvPr id="18" name="TextBox 17">
            <a:extLst>
              <a:ext uri="{FF2B5EF4-FFF2-40B4-BE49-F238E27FC236}">
                <a16:creationId xmlns:a16="http://schemas.microsoft.com/office/drawing/2014/main" id="{4886779B-8FCA-498E-8320-BBA783B7C7F8}"/>
              </a:ext>
            </a:extLst>
          </p:cNvPr>
          <p:cNvSpPr txBox="1"/>
          <p:nvPr/>
        </p:nvSpPr>
        <p:spPr>
          <a:xfrm>
            <a:off x="10296652" y="5479031"/>
            <a:ext cx="1788054" cy="276999"/>
          </a:xfrm>
          <a:prstGeom prst="rect">
            <a:avLst/>
          </a:prstGeom>
          <a:noFill/>
        </p:spPr>
        <p:txBody>
          <a:bodyPr wrap="none" rtlCol="0">
            <a:spAutoFit/>
          </a:bodyPr>
          <a:lstStyle/>
          <a:p>
            <a:r>
              <a:rPr lang="en-US" sz="1200" dirty="0"/>
              <a:t>TSNE/UMAP for VGG19bn</a:t>
            </a:r>
          </a:p>
        </p:txBody>
      </p:sp>
    </p:spTree>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TM03457491[[fn=Metropolitan]]</Template>
  <TotalTime>6446</TotalTime>
  <Words>2189</Words>
  <Application>Microsoft Office PowerPoint</Application>
  <PresentationFormat>Widescreen</PresentationFormat>
  <Paragraphs>151</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Calibri</vt:lpstr>
      <vt:lpstr>Wingdings</vt:lpstr>
      <vt:lpstr>Calibri Light</vt:lpstr>
      <vt:lpstr>Arial</vt:lpstr>
      <vt:lpstr>Metropolitan</vt:lpstr>
      <vt:lpstr>Geological Image Retrieval</vt:lpstr>
      <vt:lpstr>Geological Image retrieval Approaches</vt:lpstr>
      <vt:lpstr>Dynamic time warping (DTW)</vt:lpstr>
      <vt:lpstr>Super Resolution Deep Back-Projection Networks (DBPN) for Single Image Super-resolution</vt:lpstr>
      <vt:lpstr>Super Resolution (Contd)          Notebook link Comparison between DBPN and Bicubic approach to reconstruct  high resolution image</vt:lpstr>
      <vt:lpstr>Perceptual Autoencoder         Notebook link</vt:lpstr>
      <vt:lpstr>Transfer Learning               Notebook link using VGG19bn</vt:lpstr>
      <vt:lpstr>Similarity Retrieval with KNN comparisons between VAE, P-VAE, and VGG19bn</vt:lpstr>
      <vt:lpstr>Dimensionality Reduction  for Visualization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Geological Image Retrieval</dc:title>
  <dc:creator>Iman Zabet</dc:creator>
  <cp:lastModifiedBy>Iman Zabet</cp:lastModifiedBy>
  <cp:revision>90</cp:revision>
  <dcterms:created xsi:type="dcterms:W3CDTF">2020-12-23T06:25:30Z</dcterms:created>
  <dcterms:modified xsi:type="dcterms:W3CDTF">2021-02-02T13:56:37Z</dcterms:modified>
</cp:coreProperties>
</file>